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69" r:id="rId15"/>
    <p:sldId id="272" r:id="rId16"/>
    <p:sldId id="273" r:id="rId17"/>
    <p:sldId id="275" r:id="rId18"/>
    <p:sldId id="276" r:id="rId19"/>
    <p:sldId id="277" r:id="rId20"/>
    <p:sldId id="279" r:id="rId21"/>
    <p:sldId id="281" r:id="rId22"/>
    <p:sldId id="280" r:id="rId23"/>
    <p:sldId id="284" r:id="rId24"/>
    <p:sldId id="282" r:id="rId25"/>
    <p:sldId id="283" r:id="rId26"/>
    <p:sldId id="25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9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shka-knizhka.ru/skazki-dlay-detey/russkie-skazochniki/skazki-odoevskogo/moroz-ivanovich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upidonia.ru/viktoriny/viktorina-po-skazke-moroz-ivanovich" TargetMode="External"/><Relationship Id="rId4" Type="http://schemas.openxmlformats.org/officeDocument/2006/relationships/hyperlink" Target="https://www.youtube.com/watch?v=yoxV_5lRO3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montenok-online.ru/audioskazki/audioskazki-bratev-grimm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kupidonia.ru/viktoriny/viktorina-po-skazke-zolotoj-g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UfWzJrLlZY&amp;pbjreload=101" TargetMode="External"/><Relationship Id="rId5" Type="http://schemas.openxmlformats.org/officeDocument/2006/relationships/hyperlink" Target="https://www.youtube.com/watch?v=cfck9YDOAeM&amp;t=406s" TargetMode="External"/><Relationship Id="rId4" Type="http://schemas.openxmlformats.org/officeDocument/2006/relationships/hyperlink" Target="https://&#1086;&#1085;&#1083;&#1072;&#1081;&#1085;-&#1095;&#1080;&#1090;&#1072;&#1090;&#1100;.&#1088;&#1092;/%D0%B3%D1%80%D0%B8%D0%BC%D0%BC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ies-of-success.ru/aleksandra-alana-miln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ukadeti.ru/skazki/vinni_pukh_i_vse_vse_vse" TargetMode="External"/><Relationship Id="rId2" Type="http://schemas.openxmlformats.org/officeDocument/2006/relationships/hyperlink" Target="https://kupidonia.ru/viktoriny/viktorina-po-skazke-vinni-puh-i-vse-vse-vs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-X8ZQPcr-Bg" TargetMode="External"/><Relationship Id="rId4" Type="http://schemas.openxmlformats.org/officeDocument/2006/relationships/hyperlink" Target="https://www.youtube.com/watch?v=vSufNvOtw8Q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kniga.org/author/%D0%9B%D1%8C%D1%8E%D0%B8%D1%81%20%D0%9A%D1%8D%D1%80%D1%80%D0%BE%D0%BB%D0%BB/" TargetMode="External"/><Relationship Id="rId7" Type="http://schemas.openxmlformats.org/officeDocument/2006/relationships/hyperlink" Target="https://kupidonia.ru/sphinx/text/%D0%B0%D0%BB%D0%B8%D1%81%D0%B0%20%D0%B2%20%D0%B7%D0%B0%D0%B7%D0%B5%D1%80%D0%BA%D0%B0%D0%BB%D1%8C%D0%B5/type/all/mode%5b%5d/1/mode%5b%5d/4/default/1" TargetMode="External"/><Relationship Id="rId2" Type="http://schemas.openxmlformats.org/officeDocument/2006/relationships/hyperlink" Target="https://&#1086;&#1085;&#1083;&#1072;&#1081;&#1085;-&#1095;&#1080;&#1090;&#1072;&#1090;&#1100;.&#1088;&#1092;/%D0%BB%D1%8C%D1%8E%D0%B8%D1%81-%D0%BA%D1%8D%D1%80%D1%80%D0%BE%D0%BB%D0%BB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ZG5fTmqkIpk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rka31hqa2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bM7wkqmMWQ" TargetMode="External"/><Relationship Id="rId5" Type="http://schemas.openxmlformats.org/officeDocument/2006/relationships/hyperlink" Target="https://www.youtube.com/watch?v=Td9EcZcQe6c" TargetMode="External"/><Relationship Id="rId4" Type="http://schemas.openxmlformats.org/officeDocument/2006/relationships/hyperlink" Target="https://nukadeti.ru/skazki/shhelkunchik_i_myshinyj_koro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182881"/>
            <a:ext cx="8915399" cy="18208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Книги – юбиляры  2021 года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84536" y="2003729"/>
            <a:ext cx="4150581" cy="85874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Часть </a:t>
            </a:r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7777" y="5645426"/>
            <a:ext cx="526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МАОУ ПГО «СОШ – Лицей № 4 «Интеллект»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8976" y="95417"/>
            <a:ext cx="6765635" cy="6639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Сказка «Мороз Иванович» считается лучшим произведением Одоевского. Начинается она с доброй и поучительной пословицы: «Нам даром, без труда ничего не даётся».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   Эта сказка о двух девочках Рукодельнице и Ленивице. Рукодельница — большая умница, без работы не сидит, всё время чем-то занята, всё у неё в руках спорится. А Ленивица спит, ест и мух считает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 Как-то раз Рукодельница уронила ведро в колодец. Спустившись за ним, она знакомится с Морозом Ивановичем и ухаживает за ним три дня. В награду за доброту, усердие и трудолюбие девочка получает от доброго и мудрого старика серебро и бриллиант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Ленивица тоже торопится за подарками, но работу выполняет плохо и с неохотой. За это ей от Мороза Ивановича соответствующее поощрение: ртуть да сосулька.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   Рукодельница делала свою работу от души, не ожидая похвалы и была щедро одарена. Недобросовестная работа Ленивицы и её корыстные цели не привели к добру. Мороз Иванович преподал ей хороший урок.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   Сказка «Мороз Иванович» учит читателя трудолюбию, делать своё дело на совесть, а не ради денег и похвалы.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   Достойный труд хорошо оплачивается. Желание обогатиться, ничего не делая, оставляет человека ни с чем.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2" y="1232451"/>
            <a:ext cx="4190337" cy="52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8104" y="0"/>
            <a:ext cx="5836258" cy="612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Интернет </a:t>
            </a:r>
            <a:r>
              <a:rPr lang="ru-RU" sz="2000" b="1" dirty="0">
                <a:solidFill>
                  <a:srgbClr val="FF0000"/>
                </a:solidFill>
              </a:rPr>
              <a:t>ссылки:</a:t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32" y="1344681"/>
            <a:ext cx="4952172" cy="52310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64139" y="731569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Викторина </a:t>
            </a:r>
            <a:r>
              <a:rPr lang="ru-RU" sz="1600" dirty="0">
                <a:solidFill>
                  <a:srgbClr val="7030A0"/>
                </a:solidFill>
              </a:rPr>
              <a:t>по произвед</a:t>
            </a:r>
            <a:r>
              <a:rPr lang="ru-RU" dirty="0">
                <a:solidFill>
                  <a:srgbClr val="7030A0"/>
                </a:solidFill>
              </a:rPr>
              <a:t>ению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64139" y="1985636"/>
            <a:ext cx="35814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</a:rPr>
              <a:t>Читать или слушать аудио сказку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62546" y="2470244"/>
            <a:ext cx="67904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hlinkClick r:id="rId3"/>
              </a:rPr>
              <a:t>https://mishka-knizhka.ru/skazki-dlay-detey/russkie-skazochniki/skazki-odoevskogo/moroz-ivanovich</a:t>
            </a:r>
            <a:r>
              <a:rPr lang="en-US" sz="1400" dirty="0" smtClean="0">
                <a:solidFill>
                  <a:srgbClr val="7030A0"/>
                </a:solidFill>
                <a:hlinkClick r:id="rId3"/>
              </a:rPr>
              <a:t>/</a:t>
            </a:r>
            <a:endParaRPr lang="ru-RU" sz="1400" dirty="0" smtClean="0">
              <a:solidFill>
                <a:srgbClr val="7030A0"/>
              </a:solidFill>
            </a:endParaRPr>
          </a:p>
          <a:p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65913" y="3697559"/>
            <a:ext cx="4666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hlinkClick r:id="rId4"/>
              </a:rPr>
              <a:t>https://www.youtube.com/watch?v=yoxV_5lRO3U</a:t>
            </a:r>
            <a:endParaRPr lang="ru-RU" sz="1400" dirty="0" smtClean="0">
              <a:solidFill>
                <a:srgbClr val="7030A0"/>
              </a:solidFill>
            </a:endParaRPr>
          </a:p>
          <a:p>
            <a:endParaRPr lang="ru-RU" sz="1400" dirty="0" smtClean="0">
              <a:solidFill>
                <a:srgbClr val="7030A0"/>
              </a:solidFill>
            </a:endParaRPr>
          </a:p>
          <a:p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68231" y="3244334"/>
            <a:ext cx="3418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Мультфильм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19422" y="1460648"/>
            <a:ext cx="6718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hlinkClick r:id="rId5"/>
              </a:rPr>
              <a:t>https://</a:t>
            </a:r>
            <a:r>
              <a:rPr lang="en-US" sz="1400" dirty="0" smtClean="0">
                <a:solidFill>
                  <a:srgbClr val="7030A0"/>
                </a:solidFill>
                <a:hlinkClick r:id="rId5"/>
              </a:rPr>
              <a:t>kupidonia.ru/viktoriny/viktorina-po-skazke-moroz-ivanovich</a:t>
            </a:r>
            <a:endParaRPr lang="ru-RU" sz="1400" dirty="0" smtClean="0">
              <a:solidFill>
                <a:srgbClr val="7030A0"/>
              </a:solidFill>
            </a:endParaRPr>
          </a:p>
          <a:p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90831"/>
            <a:ext cx="8911687" cy="818985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195 лет (1826)</a:t>
            </a:r>
            <a:br>
              <a:rPr lang="ru-RU" sz="1600" b="1" dirty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Братья Гримм «</a:t>
            </a:r>
            <a:r>
              <a:rPr lang="ru-RU" sz="1600" b="1" dirty="0">
                <a:solidFill>
                  <a:srgbClr val="FF0000"/>
                </a:solidFill>
              </a:rPr>
              <a:t>Сказки» (первый русский перевод)</a:t>
            </a:r>
            <a:br>
              <a:rPr lang="ru-RU" sz="1600" b="1" dirty="0">
                <a:solidFill>
                  <a:srgbClr val="FF0000"/>
                </a:solidFill>
              </a:rPr>
            </a:b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2979" y="850790"/>
            <a:ext cx="8779021" cy="57782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Братья Гримм – немецкие писатели, родом из семьи чиновника, их отец был адвокатом. Детство их прошло в немецком городке </a:t>
            </a:r>
            <a:r>
              <a:rPr lang="ru-RU" sz="2000" dirty="0" err="1">
                <a:solidFill>
                  <a:srgbClr val="7030A0"/>
                </a:solidFill>
              </a:rPr>
              <a:t>Кассель</a:t>
            </a:r>
            <a:r>
              <a:rPr lang="ru-RU" sz="2000" dirty="0">
                <a:solidFill>
                  <a:srgbClr val="7030A0"/>
                </a:solidFill>
              </a:rPr>
              <a:t>, но родились они в </a:t>
            </a:r>
            <a:r>
              <a:rPr lang="ru-RU" sz="2000" dirty="0" err="1">
                <a:solidFill>
                  <a:srgbClr val="7030A0"/>
                </a:solidFill>
              </a:rPr>
              <a:t>Ханау</a:t>
            </a:r>
            <a:r>
              <a:rPr lang="ru-RU" sz="2000" dirty="0">
                <a:solidFill>
                  <a:srgbClr val="7030A0"/>
                </a:solidFill>
              </a:rPr>
              <a:t>. Первым увидел белый свет Якоб, 4 января 1785 года, в следующем году 24 февраля 1786 появился на свет Вильгельм.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Братья </a:t>
            </a:r>
            <a:r>
              <a:rPr lang="ru-RU" sz="2000" dirty="0">
                <a:solidFill>
                  <a:srgbClr val="7030A0"/>
                </a:solidFill>
              </a:rPr>
              <a:t>с детства стали единым целым, их дружба продлилась до конца дней. Они росли крепкими и выносливыми мальчишками. Спустя 10 лет в семье произошло горе, отец умер, и семья осталась в тяжелом финансовом положении. Матери одной было сложно учить двух сыновей, но на помощь пришла тетушка, которая очень любила племянников, она и помогла сестре выучить Братьев Гримм.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Будучи </a:t>
            </a:r>
            <a:r>
              <a:rPr lang="ru-RU" sz="2000" dirty="0">
                <a:solidFill>
                  <a:srgbClr val="7030A0"/>
                </a:solidFill>
              </a:rPr>
              <a:t>студентами, Братья Гримм добились большого успеха, они были лучшими в лицее, и по окончании его, поступили в </a:t>
            </a:r>
            <a:r>
              <a:rPr lang="ru-RU" sz="2000" dirty="0" err="1">
                <a:solidFill>
                  <a:srgbClr val="7030A0"/>
                </a:solidFill>
              </a:rPr>
              <a:t>Марбургский</a:t>
            </a:r>
            <a:r>
              <a:rPr lang="ru-RU" sz="2000" dirty="0">
                <a:solidFill>
                  <a:srgbClr val="7030A0"/>
                </a:solidFill>
              </a:rPr>
              <a:t> университет, где изучали юридические науки. В студенческие годы у Братьев проснулся интерес к чтению, они зачитывались немецкой и зарубежной литературой.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Карьеру </a:t>
            </a:r>
            <a:r>
              <a:rPr lang="ru-RU" sz="2000" dirty="0">
                <a:solidFill>
                  <a:srgbClr val="7030A0"/>
                </a:solidFill>
              </a:rPr>
              <a:t>сказочников Якоб и Вильгельм начали 1803 году, славу они получили в 1822 году, благодаря известным сборникам «Детских и семейных сказок». Сборник состоял из 200 сказок, где фигурировали популярные – «Бременские музыканты», «Белоснежка», «Золушка».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Ученые </a:t>
            </a:r>
            <a:r>
              <a:rPr lang="ru-RU" sz="2000" dirty="0">
                <a:solidFill>
                  <a:srgbClr val="7030A0"/>
                </a:solidFill>
              </a:rPr>
              <a:t>выдвигали версии, что свои сказки, Братья Гримм построили на основе услышанных народных сказаниях, а не самостоятельно сочиняли, но, несмотря на эту версию, их сборники переводили на разные языки.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Последние </a:t>
            </a:r>
            <a:r>
              <a:rPr lang="ru-RU" sz="2000" dirty="0">
                <a:solidFill>
                  <a:srgbClr val="7030A0"/>
                </a:solidFill>
              </a:rPr>
              <a:t>годы жизни Якоб и Вильгельм посвятили разработке первого словаря по немецкому языку. Первым умер </a:t>
            </a:r>
            <a:r>
              <a:rPr lang="ru-RU" sz="2000" dirty="0" err="1">
                <a:solidFill>
                  <a:srgbClr val="7030A0"/>
                </a:solidFill>
              </a:rPr>
              <a:t>Вильгейм</a:t>
            </a:r>
            <a:r>
              <a:rPr lang="ru-RU" sz="2000" dirty="0">
                <a:solidFill>
                  <a:srgbClr val="7030A0"/>
                </a:solidFill>
              </a:rPr>
              <a:t>, но он успел завершить букву D в словаре, и в декабре 1859 года скончался. Якоб успел составить словарь по буквам A, B, C, E, и пережил брата на 4 года. Умер Якоб в 1863 году за рабочим столом.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3431">
            <a:off x="239601" y="1574359"/>
            <a:ext cx="3037398" cy="23860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6441" y="4312854"/>
            <a:ext cx="7028954" cy="231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418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882" y="286246"/>
            <a:ext cx="8697801" cy="48503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Биография Братьев Гримм о главном</a:t>
            </a:r>
            <a:br>
              <a:rPr lang="ru-RU" sz="1600" b="1" dirty="0">
                <a:solidFill>
                  <a:srgbClr val="7030A0"/>
                </a:solidFill>
              </a:rPr>
            </a:b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1823" y="818984"/>
            <a:ext cx="10530177" cy="6039016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«Братская близость </a:t>
            </a:r>
            <a:r>
              <a:rPr lang="ru-RU" dirty="0" err="1">
                <a:solidFill>
                  <a:srgbClr val="7030A0"/>
                </a:solidFill>
              </a:rPr>
              <a:t>единомыслящих</a:t>
            </a:r>
            <a:r>
              <a:rPr lang="ru-RU" dirty="0">
                <a:solidFill>
                  <a:srgbClr val="7030A0"/>
                </a:solidFill>
              </a:rPr>
              <a:t> крепче всяких стен»- цитата одного известного философа. Она, как нельзя лучше подходит для описания взаимопонимания и отношений, которые сохранили на протяжении всей жизни братья Гримм.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Якоб </a:t>
            </a:r>
            <a:r>
              <a:rPr lang="ru-RU" dirty="0">
                <a:solidFill>
                  <a:srgbClr val="7030A0"/>
                </a:solidFill>
              </a:rPr>
              <a:t>родился в 1785г,а  </a:t>
            </a:r>
            <a:r>
              <a:rPr lang="ru-RU" dirty="0" err="1">
                <a:solidFill>
                  <a:srgbClr val="7030A0"/>
                </a:solidFill>
              </a:rPr>
              <a:t>Вильгем</a:t>
            </a:r>
            <a:r>
              <a:rPr lang="ru-RU" dirty="0">
                <a:solidFill>
                  <a:srgbClr val="7030A0"/>
                </a:solidFill>
              </a:rPr>
              <a:t> Гримм  годом позже. Они были погодками, и с самого детства считали, что созданы для того, чтобы их дружба была самой крепкой. На деле так и вышло. У них в семье был еще 1  брат и 3 сестренки. Жизнь была налажена, и текла своим чередом. Отец работал  адвокатом в городке </a:t>
            </a:r>
            <a:r>
              <a:rPr lang="ru-RU" dirty="0" err="1">
                <a:solidFill>
                  <a:srgbClr val="7030A0"/>
                </a:solidFill>
              </a:rPr>
              <a:t>Ханау</a:t>
            </a:r>
            <a:r>
              <a:rPr lang="ru-RU" dirty="0">
                <a:solidFill>
                  <a:srgbClr val="7030A0"/>
                </a:solidFill>
              </a:rPr>
              <a:t>, а немного позже стал юридическим консультантом князя. Его  мама была доброй, заботливой, нежной и мудрой женщиной. Но однажды случилось несчастие, повлиявшее на налаженный быт.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Отец </a:t>
            </a:r>
            <a:r>
              <a:rPr lang="ru-RU" dirty="0">
                <a:solidFill>
                  <a:srgbClr val="7030A0"/>
                </a:solidFill>
              </a:rPr>
              <a:t>умер, когда мальчикам было 10 и 11 лет. Якоб, как старший в семье старался как-нибудь зарабатывать, но нет образования- нет приличного дохода. Тогда на помощь приходит их родная тетя по маминой линии. Она помогает с деньгами семье и дает возможность детям получить образование. Так как мальчики проявили способности, то  после окончания </a:t>
            </a:r>
            <a:r>
              <a:rPr lang="ru-RU" dirty="0" err="1">
                <a:solidFill>
                  <a:srgbClr val="7030A0"/>
                </a:solidFill>
              </a:rPr>
              <a:t>Кассельского</a:t>
            </a:r>
            <a:r>
              <a:rPr lang="ru-RU" dirty="0">
                <a:solidFill>
                  <a:srgbClr val="7030A0"/>
                </a:solidFill>
              </a:rPr>
              <a:t> лицея они пошли учиться в </a:t>
            </a:r>
            <a:r>
              <a:rPr lang="ru-RU" dirty="0" err="1">
                <a:solidFill>
                  <a:srgbClr val="7030A0"/>
                </a:solidFill>
              </a:rPr>
              <a:t>Макбургский</a:t>
            </a:r>
            <a:r>
              <a:rPr lang="ru-RU" dirty="0">
                <a:solidFill>
                  <a:srgbClr val="7030A0"/>
                </a:solidFill>
              </a:rPr>
              <a:t> университет. Решив, продолжить свое образование именно там, они желали продолжить дело своего отца- юриспруденцию.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Единственная </a:t>
            </a:r>
            <a:r>
              <a:rPr lang="ru-RU" dirty="0">
                <a:solidFill>
                  <a:srgbClr val="7030A0"/>
                </a:solidFill>
              </a:rPr>
              <a:t>причина, по которой они расстались однажды заключалась, в том, что Якоб поступил на полгода  раньше.  Но затем они вместе продолжили обучение, и больше никогда не разлучались на долгое время.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dirty="0">
                <a:solidFill>
                  <a:srgbClr val="7030A0"/>
                </a:solidFill>
              </a:rPr>
              <a:t>университете братья познакомились  с  филологами, которые любили свое дело и передали эту страсть братьям. Они всерьез занялись изучением мифов, детских сказок, легендарных повествований. Параллельно они осознали, что глубоко изучать историю слов, сказаний и многого другого так же увлекательно, как и разбирать юридические хитрости.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dirty="0">
                <a:solidFill>
                  <a:srgbClr val="7030A0"/>
                </a:solidFill>
              </a:rPr>
              <a:t>1812 году они выпустили свой первый сборник «Детских и семейных сказок». Через три года в свет вышло второе издание. Теперь их читала уже вся Европа и наблюдали филологи Европы. Так началась тропа братьев – писателей. Братья несмотря на свою любовь и к филологии, и юриспруденции, пошли своей дорогой, но по – прежнему любили и помогали друг другу.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За </a:t>
            </a:r>
            <a:r>
              <a:rPr lang="ru-RU" dirty="0">
                <a:solidFill>
                  <a:srgbClr val="7030A0"/>
                </a:solidFill>
              </a:rPr>
              <a:t>всю свою жизнь братьями Гримм было написано 210 сказок и легенд, из их произведения могут читать люди на 160 языках всего мира. Они так же были профессиональными библиотекарями (они очень много проводили там времени, и работали, и изучали).</a:t>
            </a:r>
          </a:p>
        </p:txBody>
      </p:sp>
    </p:spTree>
    <p:extLst>
      <p:ext uri="{BB962C8B-B14F-4D97-AF65-F5344CB8AC3E}">
        <p14:creationId xmlns:p14="http://schemas.microsoft.com/office/powerpoint/2010/main" val="42642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2982" y="175225"/>
            <a:ext cx="8915400" cy="41979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В 1825 году братья Гримм издали специальный сборник для юных читателей, куда вошли 50 сказок из двухтомного сборника «Детских и семейных сказок», издаваемого с 1812 года. Сборник был иллюстрирован гравюрами брата-живописца Людвига Эмиля Гримм. Эта детская версия книги сказок выдержала десять изданий между 1825 и 1858 годами. Основной сборник «Детских и семейных сказок» братьев Гримм издавался 7 раз. Если 28 лет назад первый том первого издания сборника содержал 86 сказок, то уже к 1957 году там насчитывалось около 200 сказок и легенд. В отличие от большинства немецких романтиков, собирая и издавая памятники народного творчества, Гримм не искажали и не фальсифицировали их, хотя и не обошлись без стилистической обработки, подчеркивающей традиционные формы выражения. Первые тома сборника выходили с титульным листом работы Людвига </a:t>
            </a:r>
            <a:r>
              <a:rPr lang="ru-RU" sz="1400" dirty="0" err="1">
                <a:solidFill>
                  <a:srgbClr val="7030A0"/>
                </a:solidFill>
              </a:rPr>
              <a:t>Гримма</a:t>
            </a:r>
            <a:r>
              <a:rPr lang="ru-RU" sz="1400" dirty="0">
                <a:solidFill>
                  <a:srgbClr val="7030A0"/>
                </a:solidFill>
              </a:rPr>
              <a:t>, с гравюрой «Братец и сестрица», а также с портретом </a:t>
            </a:r>
            <a:r>
              <a:rPr lang="ru-RU" sz="1400" dirty="0" err="1">
                <a:solidFill>
                  <a:srgbClr val="7030A0"/>
                </a:solidFill>
              </a:rPr>
              <a:t>Доротеи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Фиман</a:t>
            </a:r>
            <a:r>
              <a:rPr lang="ru-RU" sz="1400" dirty="0">
                <a:solidFill>
                  <a:srgbClr val="7030A0"/>
                </a:solidFill>
              </a:rPr>
              <a:t>, одной из сказительниц. Первые выпуски сказок подверглись сильной критике, поскольку, несмотря на своё название, эти истории были расценены как не подходящие для детского чтения, по причинам академических информационных вставок и по совсем не детскому содержанию самих сказок. Именно поэтому братья Гримм, отредактировав основной сборник, издали детскую версию</a:t>
            </a:r>
            <a:r>
              <a:rPr lang="ru-RU" sz="1400" b="1" dirty="0">
                <a:solidFill>
                  <a:srgbClr val="7030A0"/>
                </a:solidFill>
              </a:rPr>
              <a:t>. Первый русский перевод всех сказок братьев Гримм был осуществлен писателем и историком мировой литературы Петром Николаевичем Полевым. </a:t>
            </a:r>
            <a:r>
              <a:rPr lang="ru-RU" sz="1400" dirty="0">
                <a:solidFill>
                  <a:srgbClr val="7030A0"/>
                </a:solidFill>
              </a:rPr>
              <a:t>Впервые «Детские и семейные сказки» братьев Гримм в его переводе увидели свет еще в 1893 году.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54" y="4154556"/>
            <a:ext cx="2010976" cy="26159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3930" y="4624489"/>
            <a:ext cx="936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7030A0"/>
                </a:solidFill>
              </a:rPr>
              <a:t>Пётр </a:t>
            </a:r>
            <a:r>
              <a:rPr lang="ru-RU" sz="1200" dirty="0" err="1">
                <a:solidFill>
                  <a:srgbClr val="7030A0"/>
                </a:solidFill>
              </a:rPr>
              <a:t>Никола́евич</a:t>
            </a:r>
            <a:r>
              <a:rPr lang="ru-RU" sz="1200" dirty="0">
                <a:solidFill>
                  <a:srgbClr val="7030A0"/>
                </a:solidFill>
              </a:rPr>
              <a:t> </a:t>
            </a:r>
            <a:r>
              <a:rPr lang="ru-RU" sz="1200" dirty="0" err="1">
                <a:solidFill>
                  <a:srgbClr val="7030A0"/>
                </a:solidFill>
              </a:rPr>
              <a:t>Полево́й</a:t>
            </a:r>
            <a:r>
              <a:rPr lang="ru-RU" sz="1200" dirty="0">
                <a:solidFill>
                  <a:srgbClr val="7030A0"/>
                </a:solidFill>
              </a:rPr>
              <a:t> (25 февраля [9 марта] 1839, Санкт-Петербург, Российская империя </a:t>
            </a:r>
            <a:r>
              <a:rPr lang="ru-RU" sz="1200" dirty="0" smtClean="0">
                <a:solidFill>
                  <a:srgbClr val="7030A0"/>
                </a:solidFill>
              </a:rPr>
              <a:t>—</a:t>
            </a:r>
          </a:p>
          <a:p>
            <a:r>
              <a:rPr lang="ru-RU" sz="1200" dirty="0" smtClean="0">
                <a:solidFill>
                  <a:srgbClr val="7030A0"/>
                </a:solidFill>
              </a:rPr>
              <a:t>31 </a:t>
            </a:r>
            <a:r>
              <a:rPr lang="ru-RU" sz="1200" dirty="0">
                <a:solidFill>
                  <a:srgbClr val="7030A0"/>
                </a:solidFill>
              </a:rPr>
              <a:t>января [13 февраля] 1902) — русский литературовед и переводчик, автор исторических романов. Сын Н. А. </a:t>
            </a:r>
            <a:r>
              <a:rPr lang="ru-RU" sz="1200" dirty="0" smtClean="0">
                <a:solidFill>
                  <a:srgbClr val="7030A0"/>
                </a:solidFill>
              </a:rPr>
              <a:t>Полевого. </a:t>
            </a:r>
            <a:endParaRPr lang="ru-RU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7325" y="361717"/>
            <a:ext cx="4086171" cy="648099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Интернет ссылки:</a:t>
            </a:r>
            <a:br>
              <a:rPr lang="ru-RU" sz="1800" b="1" dirty="0">
                <a:solidFill>
                  <a:srgbClr val="FF0000"/>
                </a:solidFill>
              </a:rPr>
            </a:b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6053" y="811033"/>
            <a:ext cx="8267881" cy="510018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Прочитав сказку «Золотой гусь» Вы можете разгадать кроссворд и ответить на вопросы викторины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7030A0"/>
                </a:solidFill>
                <a:hlinkClick r:id="rId2"/>
              </a:rPr>
              <a:t>https://</a:t>
            </a:r>
            <a:r>
              <a:rPr lang="en-US" sz="1400" dirty="0" smtClean="0">
                <a:solidFill>
                  <a:srgbClr val="7030A0"/>
                </a:solidFill>
                <a:hlinkClick r:id="rId2"/>
              </a:rPr>
              <a:t>kupidonia.ru/viktoriny/viktorina-po-skazke-zolotoj-gus</a:t>
            </a:r>
            <a:endParaRPr lang="ru-RU" sz="1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14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Читать </a:t>
            </a:r>
            <a:r>
              <a:rPr lang="ru-RU" dirty="0">
                <a:solidFill>
                  <a:srgbClr val="7030A0"/>
                </a:solidFill>
              </a:rPr>
              <a:t>или слушать аудио сказку</a:t>
            </a: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https://mamontenok-online.ru/audioskazki/audioskazki-bratev-grimm</a:t>
            </a:r>
            <a:r>
              <a:rPr lang="en-US" sz="1400" dirty="0" smtClean="0">
                <a:hlinkClick r:id="rId3"/>
              </a:rPr>
              <a:t>/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://xn----7sbb5adknde1cb0dyd.xn--p1ai/%</a:t>
            </a:r>
            <a:r>
              <a:rPr lang="en-US" sz="1400" dirty="0" smtClean="0">
                <a:hlinkClick r:id="rId4"/>
              </a:rPr>
              <a:t>D0%B3%D1%80%D0%B8%D0%BC%D0%BC.html</a:t>
            </a:r>
            <a:endParaRPr lang="ru-RU" sz="1400" dirty="0" smtClean="0"/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7030A0"/>
                </a:solidFill>
              </a:rPr>
              <a:t>Художественный фильм</a:t>
            </a:r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www.youtube.com/watch?v=cfck9YDOAeM&amp;t=406s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www.youtube.com/watch?v=eUfWzJrLlZY&amp;pbjreload=101</a:t>
            </a:r>
            <a:endParaRPr lang="ru-RU" sz="14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032" y="1219572"/>
            <a:ext cx="3475021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607" y="115226"/>
            <a:ext cx="8911687" cy="393657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Сегодня День Рождения Винни-Пуха. Ему исполнилось 95 лет!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9056" y="713202"/>
            <a:ext cx="2476500" cy="3438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2487" y="1152939"/>
            <a:ext cx="62099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Александр Алан Милн (</a:t>
            </a:r>
            <a:r>
              <a:rPr lang="ru-RU" dirty="0" err="1">
                <a:solidFill>
                  <a:srgbClr val="7030A0"/>
                </a:solidFill>
              </a:rPr>
              <a:t>A.A.Milne</a:t>
            </a:r>
            <a:r>
              <a:rPr lang="ru-RU" dirty="0">
                <a:solidFill>
                  <a:srgbClr val="7030A0"/>
                </a:solidFill>
              </a:rPr>
              <a:t>, 1882-1956) — известный британский писатель, драматург, поэт и публицист. Широкой публике известен как автор детских стихов и сказок о Винни-Пухе, ставших классикой мировой литературы. Они успешно экранизированы во многих странах мира, включая Россию. Алан Милн написал множество пьес, которые ставились в театрах Нью-Йорка, Чикаго, Манчестера, Ливерпуля.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3520" y="5231958"/>
            <a:ext cx="5104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stories-of-success.ru/aleksandra-alana-milna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716988" y="4285753"/>
            <a:ext cx="436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Ссылка на биографию писателя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71562"/>
            <a:ext cx="8915400" cy="5839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Самый знаменитый персонаж Алана </a:t>
            </a:r>
            <a:r>
              <a:rPr lang="ru-RU" dirty="0" err="1">
                <a:solidFill>
                  <a:srgbClr val="7030A0"/>
                </a:solidFill>
              </a:rPr>
              <a:t>Мильна</a:t>
            </a:r>
            <a:r>
              <a:rPr lang="ru-RU" dirty="0">
                <a:solidFill>
                  <a:srgbClr val="7030A0"/>
                </a:solidFill>
              </a:rPr>
              <a:t> впервые появился на страницах газеты </a:t>
            </a:r>
            <a:r>
              <a:rPr lang="ru-RU" dirty="0" err="1">
                <a:solidFill>
                  <a:srgbClr val="7030A0"/>
                </a:solidFill>
              </a:rPr>
              <a:t>London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Evening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News</a:t>
            </a:r>
            <a:r>
              <a:rPr lang="ru-RU" dirty="0">
                <a:solidFill>
                  <a:srgbClr val="7030A0"/>
                </a:solidFill>
              </a:rPr>
              <a:t> в канун Рождества, 24 декабря 1925 года, в рассказе «Неправильные пчелы», а в октябре 1926 года Милн выпустил первый сборник историй о Винни. На сказки о медвежонке </a:t>
            </a:r>
            <a:r>
              <a:rPr lang="ru-RU" dirty="0" smtClean="0">
                <a:solidFill>
                  <a:srgbClr val="7030A0"/>
                </a:solidFill>
              </a:rPr>
              <a:t>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лана </a:t>
            </a:r>
            <a:r>
              <a:rPr lang="ru-RU" dirty="0" err="1">
                <a:solidFill>
                  <a:srgbClr val="7030A0"/>
                </a:solidFill>
              </a:rPr>
              <a:t>Милна</a:t>
            </a:r>
            <a:r>
              <a:rPr lang="ru-RU" dirty="0">
                <a:solidFill>
                  <a:srgbClr val="7030A0"/>
                </a:solidFill>
              </a:rPr>
              <a:t> вдохновил его маленький сын, Кристофер Робин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При упоминании Винни-Пуха мы сразу вспоминаем смешного и неуклюжего героя советского мультфильма. День рождения Винни-Пуха – международный праздник, который отмечают 14 октября, в честь первого выхода книги об этом косолапом медвежонке и его приключениях.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Летом 1921 года, на день рождения своего сына, английский писатель Алан Милн подарил ему плюшевого медведя. Ребенку так понравилась игрушка, что он не расставался с ней практически никогда. Все игрушечные персонажи мультсериала были прообразами игрушек сына: это Тигра- весельчак и Пятачок- добряк. Винни-Пуха сначала назвали Эдвардом.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22" y="1264555"/>
            <a:ext cx="2358790" cy="44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8087" y="119269"/>
            <a:ext cx="8484041" cy="64246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А спустя три года семья посетила зоопарк и мальчугану полюбилась медведица по имени </a:t>
            </a:r>
            <a:r>
              <a:rPr lang="ru-RU" dirty="0" err="1">
                <a:solidFill>
                  <a:srgbClr val="7030A0"/>
                </a:solidFill>
              </a:rPr>
              <a:t>Виннипэг</a:t>
            </a:r>
            <a:r>
              <a:rPr lang="ru-RU" dirty="0">
                <a:solidFill>
                  <a:srgbClr val="7030A0"/>
                </a:solidFill>
              </a:rPr>
              <a:t>. Тогда-то Робин переименовал Медвежонка в Винни. Не хватало Пух! И тут он встречается с соседским лебедем и добавляет к Винни Пух. Так и получился Винни-Пух.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Писатель </a:t>
            </a:r>
            <a:r>
              <a:rPr lang="ru-RU" dirty="0">
                <a:solidFill>
                  <a:srgbClr val="7030A0"/>
                </a:solidFill>
              </a:rPr>
              <a:t>наблюдал, как ребенок играет с медвежонком и другими своими игрушками (которые стали прототипами и всех остальных героев), и вдохновился на создание серии произведений о его приключениях. Эти работы стали публиковаться в газете </a:t>
            </a:r>
            <a:r>
              <a:rPr lang="ru-RU" dirty="0" err="1">
                <a:solidFill>
                  <a:srgbClr val="7030A0"/>
                </a:solidFill>
              </a:rPr>
              <a:t>LondonEveningNews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Со </a:t>
            </a:r>
            <a:r>
              <a:rPr lang="ru-RU" dirty="0">
                <a:solidFill>
                  <a:srgbClr val="7030A0"/>
                </a:solidFill>
              </a:rPr>
              <a:t>временем рассказы очень понравились читателям газеты, они постоянно требовали продолжения истории. Это привело к тому, что в октябре 1926 года была выпущена уже первая полноценная книга.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Затем </a:t>
            </a:r>
            <a:r>
              <a:rPr lang="ru-RU" dirty="0">
                <a:solidFill>
                  <a:srgbClr val="7030A0"/>
                </a:solidFill>
              </a:rPr>
              <a:t>вышла вторая книга, а также два сборника стихов для детей.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Первым </a:t>
            </a:r>
            <a:r>
              <a:rPr lang="ru-RU" dirty="0">
                <a:solidFill>
                  <a:srgbClr val="7030A0"/>
                </a:solidFill>
              </a:rPr>
              <a:t>человеком, создавшим изображение Винни-Пуха, был английский иллюстратор Эрнест </a:t>
            </a:r>
            <a:r>
              <a:rPr lang="ru-RU" dirty="0" err="1">
                <a:solidFill>
                  <a:srgbClr val="7030A0"/>
                </a:solidFill>
              </a:rPr>
              <a:t>Шеппард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Произведения </a:t>
            </a:r>
            <a:r>
              <a:rPr lang="ru-RU" dirty="0">
                <a:solidFill>
                  <a:srgbClr val="7030A0"/>
                </a:solidFill>
              </a:rPr>
              <a:t>Алана </a:t>
            </a:r>
            <a:r>
              <a:rPr lang="ru-RU" dirty="0" err="1">
                <a:solidFill>
                  <a:srgbClr val="7030A0"/>
                </a:solidFill>
              </a:rPr>
              <a:t>Милна</a:t>
            </a:r>
            <a:r>
              <a:rPr lang="ru-RU" dirty="0">
                <a:solidFill>
                  <a:srgbClr val="7030A0"/>
                </a:solidFill>
              </a:rPr>
              <a:t> были переведены на более чем 25 языком по всей планете, в том числе, даже на считающуюся «мертвым языком» латынь.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6" y="1240404"/>
            <a:ext cx="3427012" cy="33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8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192" y="240095"/>
            <a:ext cx="3975652" cy="491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Интернет ссылки:</a:t>
            </a:r>
            <a:br>
              <a:rPr lang="ru-RU" sz="1800" b="1" dirty="0">
                <a:solidFill>
                  <a:srgbClr val="FF0000"/>
                </a:solidFill>
              </a:rPr>
            </a:b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0328" y="659958"/>
            <a:ext cx="8915400" cy="1757239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 smtClean="0">
                <a:solidFill>
                  <a:srgbClr val="7030A0"/>
                </a:solidFill>
              </a:rPr>
              <a:t>ВИКТОРИНА </a:t>
            </a:r>
            <a:r>
              <a:rPr lang="ru-RU" sz="1400" dirty="0">
                <a:solidFill>
                  <a:srgbClr val="7030A0"/>
                </a:solidFill>
              </a:rPr>
              <a:t>ПО СКАЗКЕ «ВИННИ-ПУХ И ВСЕ-ВСЕ-ВСЕ</a:t>
            </a:r>
            <a:r>
              <a:rPr lang="ru-RU" sz="1400" dirty="0" smtClean="0">
                <a:solidFill>
                  <a:srgbClr val="7030A0"/>
                </a:solidFill>
              </a:rPr>
              <a:t>»</a:t>
            </a:r>
          </a:p>
          <a:p>
            <a:pPr marL="0" indent="0">
              <a:buNone/>
            </a:pP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kupidonia.ru/viktoriny/viktorina-po-skazke-vinni-puh-i-vse-vse-vse</a:t>
            </a:r>
            <a:endParaRPr lang="ru-RU" sz="14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20640" y="3105835"/>
            <a:ext cx="19083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Мультфильмы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8343" y="1976763"/>
            <a:ext cx="45611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hlinkClick r:id="rId3"/>
              </a:rPr>
              <a:t>https://</a:t>
            </a:r>
            <a:r>
              <a:rPr lang="en-US" sz="1400" dirty="0" smtClean="0">
                <a:solidFill>
                  <a:srgbClr val="7030A0"/>
                </a:solidFill>
                <a:hlinkClick r:id="rId3"/>
              </a:rPr>
              <a:t>nukadeti.ru/skazki/vinni_pukh_i_vse_vse_vse</a:t>
            </a:r>
            <a:endParaRPr lang="ru-RU" sz="14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98018" y="1401690"/>
            <a:ext cx="35814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</a:rPr>
              <a:t>Читать или слушать аудио сказку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7850" y="3555177"/>
            <a:ext cx="5176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www.youtube.com/watch?v=vSufNvOtw8Q</a:t>
            </a:r>
            <a:endParaRPr lang="ru-RU" sz="1400" dirty="0" smtClean="0"/>
          </a:p>
          <a:p>
            <a:endParaRPr lang="ru-RU" sz="1400" dirty="0" smtClean="0">
              <a:hlinkClick r:id="rId5"/>
            </a:endParaRPr>
          </a:p>
          <a:p>
            <a:r>
              <a:rPr lang="en-US" sz="1400" dirty="0" smtClean="0">
                <a:hlinkClick r:id="rId5"/>
              </a:rPr>
              <a:t>https</a:t>
            </a:r>
            <a:r>
              <a:rPr lang="en-US" sz="1400" dirty="0">
                <a:hlinkClick r:id="rId5"/>
              </a:rPr>
              <a:t>://www.youtube.com/watch?v=-</a:t>
            </a:r>
            <a:r>
              <a:rPr lang="en-US" sz="1400" dirty="0" smtClean="0">
                <a:hlinkClick r:id="rId5"/>
              </a:rPr>
              <a:t>X8ZQPcr-Bg</a:t>
            </a:r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272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677" y="174930"/>
            <a:ext cx="9818935" cy="11608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205 лет (</a:t>
            </a:r>
            <a:r>
              <a:rPr lang="ru-RU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1816)книге</a:t>
            </a:r>
            <a:r>
              <a:rPr lang="ru-RU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Franklin Gothic Demi Cond" panose="020B07060304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Гофман Э. Т. А. «Щелкунчик»</a:t>
            </a:r>
            <a:br>
              <a:rPr lang="ru-RU" dirty="0">
                <a:solidFill>
                  <a:srgbClr val="FF0000"/>
                </a:solidFill>
                <a:latin typeface="Franklin Gothic Demi Cond" panose="020B0706030402020204" pitchFamily="34" charset="0"/>
              </a:rPr>
            </a:br>
            <a:endParaRPr lang="ru-RU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280160"/>
            <a:ext cx="9144000" cy="5577840"/>
          </a:xfrm>
        </p:spPr>
      </p:pic>
    </p:spTree>
    <p:extLst>
      <p:ext uri="{BB962C8B-B14F-4D97-AF65-F5344CB8AC3E}">
        <p14:creationId xmlns:p14="http://schemas.microsoft.com/office/powerpoint/2010/main" val="28513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138" y="341906"/>
            <a:ext cx="7180029" cy="80308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150 лет (1871</a:t>
            </a:r>
            <a:r>
              <a:rPr lang="ru-RU" sz="1800" b="1" dirty="0" smtClean="0">
                <a:solidFill>
                  <a:srgbClr val="FF0000"/>
                </a:solidFill>
              </a:rPr>
              <a:t>) книге </a:t>
            </a:r>
            <a:r>
              <a:rPr lang="ru-RU" sz="1800" b="1" dirty="0">
                <a:solidFill>
                  <a:srgbClr val="FF0000"/>
                </a:solidFill>
              </a:rPr>
              <a:t>Кэрролл Л. «Алиса в Зазеркалье»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139" y="938255"/>
            <a:ext cx="4484536" cy="571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0773" y="3999506"/>
            <a:ext cx="4054918" cy="10575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7030A0"/>
                </a:solidFill>
              </a:rPr>
              <a:t>Льюис Кэрролл (Чарльз </a:t>
            </a:r>
            <a:r>
              <a:rPr lang="ru-RU" sz="1400" b="1" dirty="0" err="1">
                <a:solidFill>
                  <a:srgbClr val="7030A0"/>
                </a:solidFill>
              </a:rPr>
              <a:t>Лютвидж</a:t>
            </a:r>
            <a:r>
              <a:rPr lang="ru-RU" sz="1400" b="1" dirty="0">
                <a:solidFill>
                  <a:srgbClr val="7030A0"/>
                </a:solidFill>
              </a:rPr>
              <a:t> Доджсон)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7030A0"/>
                </a:solidFill>
              </a:rPr>
              <a:t>(27</a:t>
            </a:r>
            <a:r>
              <a:rPr lang="ru-RU" sz="1400" b="1" dirty="0">
                <a:solidFill>
                  <a:srgbClr val="7030A0"/>
                </a:solidFill>
              </a:rPr>
              <a:t>. </a:t>
            </a:r>
            <a:r>
              <a:rPr lang="ru-RU" sz="1400" b="1" dirty="0" smtClean="0">
                <a:solidFill>
                  <a:srgbClr val="7030A0"/>
                </a:solidFill>
              </a:rPr>
              <a:t>01</a:t>
            </a:r>
            <a:r>
              <a:rPr lang="ru-RU" sz="1400" b="1" dirty="0">
                <a:solidFill>
                  <a:srgbClr val="7030A0"/>
                </a:solidFill>
              </a:rPr>
              <a:t>. 1832-  14. </a:t>
            </a:r>
            <a:r>
              <a:rPr lang="ru-RU" sz="1400" b="1" dirty="0" smtClean="0">
                <a:solidFill>
                  <a:srgbClr val="7030A0"/>
                </a:solidFill>
              </a:rPr>
              <a:t>01</a:t>
            </a:r>
            <a:r>
              <a:rPr lang="ru-RU" sz="1400" b="1" dirty="0">
                <a:solidFill>
                  <a:srgbClr val="7030A0"/>
                </a:solidFill>
              </a:rPr>
              <a:t>. </a:t>
            </a:r>
            <a:r>
              <a:rPr lang="ru-RU" sz="1400" b="1" dirty="0" smtClean="0">
                <a:solidFill>
                  <a:srgbClr val="7030A0"/>
                </a:solidFill>
              </a:rPr>
              <a:t>1898)</a:t>
            </a:r>
            <a:endParaRPr lang="ru-RU" sz="1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672" y="254739"/>
            <a:ext cx="3333750" cy="3744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0010" y="365760"/>
            <a:ext cx="64723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Английский писатель Льюис Кэрролл прославился не только своими историями о девочке Алисе. Он остался в истории как математик, философ, логик, фотограф, диакон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Самыми известными произведениями писателя стали «Алиса в Стране Чудес» и «Алиса в Зазеркалье».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Вначале Льюис Кэрролл написал небольшой рассказ, смысл которого понимал только узкий круг самых близких ему людей. Постепенно он расширял свое произведение, пока не получилась книга, которая вызывает живой интерес всего </a:t>
            </a:r>
            <a:r>
              <a:rPr lang="ru-RU" dirty="0" smtClean="0">
                <a:solidFill>
                  <a:srgbClr val="7030A0"/>
                </a:solidFill>
              </a:rPr>
              <a:t>человечества.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0984" y="4532243"/>
            <a:ext cx="5987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Любите ли вы «Алису в Зазеркалье» как любим ее мы? Уверены, что ответите «ДА». Тогда давайте окунемся в историю создания этого уникального произведения.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6424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0623" y="286247"/>
            <a:ext cx="8013988" cy="5624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rgbClr val="7030A0"/>
                </a:solidFill>
              </a:rPr>
              <a:t>Дружба </a:t>
            </a:r>
            <a:r>
              <a:rPr lang="ru-RU" sz="1400" dirty="0">
                <a:solidFill>
                  <a:srgbClr val="7030A0"/>
                </a:solidFill>
              </a:rPr>
              <a:t>Чарльза </a:t>
            </a:r>
            <a:r>
              <a:rPr lang="ru-RU" sz="1400" dirty="0" err="1">
                <a:solidFill>
                  <a:srgbClr val="7030A0"/>
                </a:solidFill>
              </a:rPr>
              <a:t>Лютвиджа</a:t>
            </a:r>
            <a:r>
              <a:rPr lang="ru-RU" sz="1400" dirty="0">
                <a:solidFill>
                  <a:srgbClr val="7030A0"/>
                </a:solidFill>
              </a:rPr>
              <a:t> Доджсона, известного всему миру под именем Льюис Кэрролл, и маленькой девочки Алисы началась в 1856 году. В то время молодой человек проходил обучение в оксфордском колледже </a:t>
            </a:r>
            <a:r>
              <a:rPr lang="ru-RU" sz="1400" dirty="0" err="1">
                <a:solidFill>
                  <a:srgbClr val="7030A0"/>
                </a:solidFill>
              </a:rPr>
              <a:t>Christ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Church</a:t>
            </a:r>
            <a:r>
              <a:rPr lang="ru-RU" sz="1400" dirty="0">
                <a:solidFill>
                  <a:srgbClr val="7030A0"/>
                </a:solidFill>
              </a:rPr>
              <a:t>. Четырехлетняя Алиса была одной из пяти детей его нового декана и по совместительству филолога-классика Генри </a:t>
            </a:r>
            <a:r>
              <a:rPr lang="ru-RU" sz="1400" dirty="0" err="1">
                <a:solidFill>
                  <a:srgbClr val="7030A0"/>
                </a:solidFill>
              </a:rPr>
              <a:t>Лидделла</a:t>
            </a:r>
            <a:r>
              <a:rPr lang="ru-RU" sz="1400" dirty="0">
                <a:solidFill>
                  <a:srgbClr val="7030A0"/>
                </a:solidFill>
              </a:rPr>
              <a:t>. К слову, Кэрролл был дружен не только с девочкой, но и со всеми другими членами семейства.</a:t>
            </a:r>
          </a:p>
          <a:p>
            <a:pPr marL="0" indent="0">
              <a:buNone/>
            </a:pPr>
            <a:endParaRPr lang="ru-RU" sz="1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7030A0"/>
                </a:solidFill>
              </a:rPr>
              <a:t>Одним из главных и наиболее знаменитых поэтических произведений Льюиса считается «Алиса в Зазеркалье». В стихотворных строках, которые мы видим по окончанию книги, писатель говорит о прогулке на лодке с дочками Генри </a:t>
            </a:r>
            <a:r>
              <a:rPr lang="ru-RU" sz="1400" dirty="0" err="1">
                <a:solidFill>
                  <a:srgbClr val="7030A0"/>
                </a:solidFill>
              </a:rPr>
              <a:t>Лиддела</a:t>
            </a:r>
            <a:r>
              <a:rPr lang="ru-RU" sz="1400" dirty="0">
                <a:solidFill>
                  <a:srgbClr val="7030A0"/>
                </a:solidFill>
              </a:rPr>
              <a:t>. Там он впервые рассказывает им о приключениях «Алисы в Стране Чудес». Обратите внимание на форму стихотворения — первые буквы каждой строчки составляют имя маленькой подруги Кэрролла. «Алиса </a:t>
            </a:r>
            <a:r>
              <a:rPr lang="ru-RU" sz="1400" dirty="0" err="1">
                <a:solidFill>
                  <a:srgbClr val="7030A0"/>
                </a:solidFill>
              </a:rPr>
              <a:t>Плэзнс</a:t>
            </a:r>
            <a:r>
              <a:rPr lang="ru-RU" sz="1400" dirty="0">
                <a:solidFill>
                  <a:srgbClr val="7030A0"/>
                </a:solidFill>
              </a:rPr>
              <a:t> </a:t>
            </a:r>
            <a:r>
              <a:rPr lang="ru-RU" sz="1400" dirty="0" err="1">
                <a:solidFill>
                  <a:srgbClr val="7030A0"/>
                </a:solidFill>
              </a:rPr>
              <a:t>Лидделл</a:t>
            </a:r>
            <a:r>
              <a:rPr lang="ru-RU" sz="1400" dirty="0">
                <a:solidFill>
                  <a:srgbClr val="7030A0"/>
                </a:solidFill>
              </a:rPr>
              <a:t>» он получил, используя акростих. </a:t>
            </a:r>
            <a:endParaRPr lang="ru-RU" sz="1400" dirty="0" smtClean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80" y="1383798"/>
            <a:ext cx="2711396" cy="409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2463" y="119270"/>
            <a:ext cx="4738052" cy="67387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Июльский вечер на реке...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Скользим мы в легком челноке...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Горят заката краски.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Как любо детям, вижу я,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Внимать, дыханье </a:t>
            </a:r>
            <a:r>
              <a:rPr lang="ru-RU" b="1" dirty="0" err="1">
                <a:solidFill>
                  <a:srgbClr val="7030A0"/>
                </a:solidFill>
              </a:rPr>
              <a:t>затая</a:t>
            </a:r>
            <a:r>
              <a:rPr lang="ru-RU" b="1" dirty="0">
                <a:solidFill>
                  <a:srgbClr val="7030A0"/>
                </a:solidFill>
              </a:rPr>
              <a:t>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Словам волшебной сказки.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Закат тот </a:t>
            </a:r>
            <a:r>
              <a:rPr lang="ru-RU" b="1" dirty="0" err="1">
                <a:solidFill>
                  <a:srgbClr val="7030A0"/>
                </a:solidFill>
              </a:rPr>
              <a:t>отсиял</a:t>
            </a:r>
            <a:r>
              <a:rPr lang="ru-RU" b="1" dirty="0">
                <a:solidFill>
                  <a:srgbClr val="7030A0"/>
                </a:solidFill>
              </a:rPr>
              <a:t> давно,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Все отзвучало, все темно,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Июль убит морозом...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Но часто вижу я тайком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Алису в странном мире том,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Доступном только грезам.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И вновь мы по реке скользим...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И вновь вниманьем молодым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Зажглись детишек, глазки...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Они готовы — вижу я —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Внимать, дыханье </a:t>
            </a:r>
            <a:r>
              <a:rPr lang="ru-RU" b="1" dirty="0" err="1">
                <a:solidFill>
                  <a:srgbClr val="7030A0"/>
                </a:solidFill>
              </a:rPr>
              <a:t>затая</a:t>
            </a:r>
            <a:r>
              <a:rPr lang="ru-RU" b="1" dirty="0">
                <a:solidFill>
                  <a:srgbClr val="7030A0"/>
                </a:solidFill>
              </a:rPr>
              <a:t>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Словам волшебной сказки.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Мы все в Стране Чудес живем —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В мечтах, в прекрасном сне своем...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Дни гаснут: вянет лето...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Мы-ж все плывем в потоке том,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В </a:t>
            </a:r>
            <a:r>
              <a:rPr lang="ru-RU" b="1" dirty="0" err="1">
                <a:solidFill>
                  <a:srgbClr val="7030A0"/>
                </a:solidFill>
              </a:rPr>
              <a:t>сияньи</a:t>
            </a:r>
            <a:r>
              <a:rPr lang="ru-RU" b="1" dirty="0">
                <a:solidFill>
                  <a:srgbClr val="7030A0"/>
                </a:solidFill>
              </a:rPr>
              <a:t> медля золотом...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Но жизнь — не сон ли это?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55" y="119270"/>
            <a:ext cx="2857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00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8313" y="182879"/>
            <a:ext cx="9596299" cy="62974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Как зарождалась история «Алиса в Зазеркалье»...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В середине лета 1862 года, катаясь на лодке со своим другом Чарльзом, маленькая Алиса попросила его придумать рассказ о себе и своих сестричках Лорине и Эдит. Писатель, который и прежде не раз сочинял сказочные истории для ребят своего декана, на ходу выдумывая героев и их приключения, с радостью сказал «да». Он решил создать в воображении сестер сказку о девочке, которая неожиданно провалилась в норку Белого Кролика и оказалась в Подземной стране. Отметим, что не только эта девочка ассоциировалась с Алисой </a:t>
            </a:r>
            <a:r>
              <a:rPr lang="ru-RU" dirty="0" err="1">
                <a:solidFill>
                  <a:srgbClr val="7030A0"/>
                </a:solidFill>
              </a:rPr>
              <a:t>Лидделл</a:t>
            </a:r>
            <a:r>
              <a:rPr lang="ru-RU" dirty="0">
                <a:solidFill>
                  <a:srgbClr val="7030A0"/>
                </a:solidFill>
              </a:rPr>
              <a:t> своим именем. Несколько других второстепенных героинь напоминали сестричек Эдит и Лорину.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Волшебный рассказ так восхитил дочку </a:t>
            </a:r>
            <a:r>
              <a:rPr lang="ru-RU" dirty="0" err="1">
                <a:solidFill>
                  <a:srgbClr val="7030A0"/>
                </a:solidFill>
              </a:rPr>
              <a:t>Линделла</a:t>
            </a:r>
            <a:r>
              <a:rPr lang="ru-RU" dirty="0">
                <a:solidFill>
                  <a:srgbClr val="7030A0"/>
                </a:solidFill>
              </a:rPr>
              <a:t>, что она попросила Доджсона записать эту историю. И в этот раз Чарльз также ответил любимице согласием. Спустя определенное время, он презентовал своей маленькой подруге манускрипт под названием «Приключения Алисы под землей». Прошло еще какое-то время, и писатель решил внести в повесть несколько изменений. С этой целью в 1863 году он послал книгу «на суд» </a:t>
            </a:r>
            <a:r>
              <a:rPr lang="ru-RU" dirty="0" err="1">
                <a:solidFill>
                  <a:srgbClr val="7030A0"/>
                </a:solidFill>
              </a:rPr>
              <a:t>Джоржу</a:t>
            </a:r>
            <a:r>
              <a:rPr lang="ru-RU" dirty="0">
                <a:solidFill>
                  <a:srgbClr val="7030A0"/>
                </a:solidFill>
              </a:rPr>
              <a:t> Макдональду — своему приятелю. В произведение также добавились иллюстрации и новые детали сюжетной линии от Джона </a:t>
            </a:r>
            <a:r>
              <a:rPr lang="ru-RU" dirty="0" err="1">
                <a:solidFill>
                  <a:srgbClr val="7030A0"/>
                </a:solidFill>
              </a:rPr>
              <a:t>Тениела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Обновленный вариант сказки был подарен Алисе в рождественские праздники в 1863 году. Через два года произведение было опубликовано как «Приключения Алисы в Стране Чудес». На обложке значилось имя создателя повести — Льюис Кэрролл. Именно такой псевдоним решил выбрать автор. В 1871 году была выпущена «Алиса в Зазеркалье» — новая книга. Обе волшебных сказки, которым уже минула сотня лет, пользуются огромным успехом и известны детям всего мира и в наши дни. В коллекциях Британской Библиотеки можно увидеть тот уникальный рукописный манускрипт, который в свое время был преподнесен писателем Алисе </a:t>
            </a:r>
            <a:r>
              <a:rPr lang="ru-RU" dirty="0" err="1">
                <a:solidFill>
                  <a:srgbClr val="7030A0"/>
                </a:solidFill>
              </a:rPr>
              <a:t>Лидделл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Колумбийский университет наградил 80-летнюю дочку </a:t>
            </a:r>
            <a:r>
              <a:rPr lang="ru-RU" dirty="0" err="1">
                <a:solidFill>
                  <a:srgbClr val="7030A0"/>
                </a:solidFill>
              </a:rPr>
              <a:t>Лидделла</a:t>
            </a:r>
            <a:r>
              <a:rPr lang="ru-RU" dirty="0">
                <a:solidFill>
                  <a:srgbClr val="7030A0"/>
                </a:solidFill>
              </a:rPr>
              <a:t> Почетной Грамотой за ту ключевую роль, которую ей удалось сыграть в написании легендарной книги Кэрролла. </a:t>
            </a:r>
          </a:p>
        </p:txBody>
      </p:sp>
    </p:spTree>
    <p:extLst>
      <p:ext uri="{BB962C8B-B14F-4D97-AF65-F5344CB8AC3E}">
        <p14:creationId xmlns:p14="http://schemas.microsoft.com/office/powerpoint/2010/main" val="32344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5064" y="667910"/>
            <a:ext cx="7759547" cy="155845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hlinkClick r:id="rId2"/>
              </a:rPr>
              <a:t>https://</a:t>
            </a:r>
            <a:r>
              <a:rPr lang="ru-RU" sz="1400" dirty="0">
                <a:hlinkClick r:id="rId2"/>
              </a:rPr>
              <a:t>онлайн-</a:t>
            </a:r>
            <a:r>
              <a:rPr lang="ru-RU" sz="1400" dirty="0" err="1">
                <a:hlinkClick r:id="rId2"/>
              </a:rPr>
              <a:t>читать.рф</a:t>
            </a:r>
            <a:r>
              <a:rPr lang="ru-RU" sz="1400" dirty="0">
                <a:hlinkClick r:id="rId2"/>
              </a:rPr>
              <a:t>/%</a:t>
            </a:r>
            <a:r>
              <a:rPr lang="en-US" sz="1400" dirty="0">
                <a:hlinkClick r:id="rId2"/>
              </a:rPr>
              <a:t>D0%BB%D1%8C%D1%8E%D0%B8%D1%81-%</a:t>
            </a:r>
            <a:r>
              <a:rPr lang="en-US" sz="1400" dirty="0" smtClean="0">
                <a:hlinkClick r:id="rId2"/>
              </a:rPr>
              <a:t>D0%BA%D1%8D%D1%80%D1%80%D0%BE%D0%BB%D0%BB.html</a:t>
            </a:r>
            <a:endParaRPr lang="ru-RU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://akniga.org/author/%D0%9B%D1%8C%D1%8E%D0%B8%D1%81%20%D0%9A%D1%8D%D1%80%D1%80%D0%BE%D0%BB%D0%BB</a:t>
            </a:r>
            <a:r>
              <a:rPr lang="en-US" sz="1400" dirty="0" smtClean="0">
                <a:hlinkClick r:id="rId3"/>
              </a:rPr>
              <a:t>/</a:t>
            </a:r>
            <a:endParaRPr lang="ru-RU" sz="1400" dirty="0" smtClean="0"/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341410" y="166976"/>
            <a:ext cx="669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Читать или слушать аудио </a:t>
            </a:r>
            <a:r>
              <a:rPr lang="ru-RU" b="1" dirty="0" smtClean="0">
                <a:solidFill>
                  <a:srgbClr val="7030A0"/>
                </a:solidFill>
              </a:rPr>
              <a:t>сказки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67" y="1346628"/>
            <a:ext cx="2059968" cy="2828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635" y="2761090"/>
            <a:ext cx="2141883" cy="2843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73864" y="2357967"/>
            <a:ext cx="6138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www.youtube.com/watch?v=ZG5fTmqkIpk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1857033"/>
            <a:ext cx="4285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Мультфильмы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7518" y="4651513"/>
            <a:ext cx="7638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7"/>
              </a:rPr>
              <a:t>https://kupidonia.ru/sphinx/text/%D0%B0%D0%BB%D0%B8%D1%81%D0%B0%20%D0%B2%20%D0%B7%D0%B0%D0%B7%D0%B5%D1%80%D0%BA%D0%B0%D0%BB%D1%8C%D0%B5/type/all/mode[]/1/mode[]/</a:t>
            </a:r>
            <a:r>
              <a:rPr lang="en-US" sz="1400" dirty="0" smtClean="0">
                <a:hlinkClick r:id="rId7"/>
              </a:rPr>
              <a:t>4/default/1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87518" y="3721210"/>
            <a:ext cx="722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Прочитав  сказку «Алиса в Зазеркалье»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вы можете пройти тест, викторину, кроссворд по ссылке: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5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138" y="1721039"/>
            <a:ext cx="8911687" cy="608693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https://ru.wikipedia.org/wiki/%D0%A9%D0%B5%D0%BB%D0%BA%D1%83%D0%BD%D1%87%D0%B8%D0%BA_%D0%B8_%D0%9C%D1%8B%D1%88%D0%B8%D0%BD%D1%8B%D0%B9_%D0%BA%D0%BE%D1%80%D0%BE%D0%BB%D1%8C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2879" y="4284736"/>
            <a:ext cx="8915400" cy="319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7030A0"/>
                </a:solidFill>
              </a:rPr>
              <a:t>https://tsdbklimovo.ru/?p=9910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3200" y="3215483"/>
            <a:ext cx="55500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https://uchim-klass.ru/biografiya/bratev-grimm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1753" y="3657776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https://turkmenportal.com/blog/33174/vinni-puhu-ispolnilos-95-let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4518" y="4786529"/>
            <a:ext cx="6504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7030A0"/>
                </a:solidFill>
              </a:rPr>
              <a:t>ВодолейИсточник: </a:t>
            </a:r>
            <a:r>
              <a:rPr lang="en-US" sz="1400" dirty="0">
                <a:solidFill>
                  <a:srgbClr val="7030A0"/>
                </a:solidFill>
              </a:rPr>
              <a:t>https://biographe.ru/znamenitosti/luis-kerroll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61752" y="2585304"/>
            <a:ext cx="8825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https://www.roliksprint.ru/info/articles/alisa-v-zazerkale-istoriya-sozdaniya-knigi/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1638" y="638093"/>
            <a:ext cx="842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В работе использованы материалы сайтов: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2202" y="1200647"/>
            <a:ext cx="6798364" cy="5550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«Щелкунчик и Мышиный король» (нем. </a:t>
            </a:r>
            <a:r>
              <a:rPr lang="ru-RU" sz="2000" dirty="0" err="1">
                <a:solidFill>
                  <a:srgbClr val="7030A0"/>
                </a:solidFill>
              </a:rPr>
              <a:t>Nußknacker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und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>
                <a:solidFill>
                  <a:srgbClr val="7030A0"/>
                </a:solidFill>
              </a:rPr>
              <a:t>Mausekönig</a:t>
            </a:r>
            <a:r>
              <a:rPr lang="ru-RU" sz="2000" dirty="0">
                <a:solidFill>
                  <a:srgbClr val="7030A0"/>
                </a:solidFill>
              </a:rPr>
              <a:t>) — рождественская повесть-сказка Эрнста Теодора Амадея Гофмана, опубликованная в сборнике «Детские сказки» (Берлин, 1816) и включённая в книгу «</a:t>
            </a:r>
            <a:r>
              <a:rPr lang="ru-RU" sz="2000" dirty="0" err="1">
                <a:solidFill>
                  <a:srgbClr val="7030A0"/>
                </a:solidFill>
              </a:rPr>
              <a:t>Серапионовы</a:t>
            </a:r>
            <a:r>
              <a:rPr lang="ru-RU" sz="2000" dirty="0">
                <a:solidFill>
                  <a:srgbClr val="7030A0"/>
                </a:solidFill>
              </a:rPr>
              <a:t> братья» («</a:t>
            </a:r>
            <a:r>
              <a:rPr lang="ru-RU" sz="2000" dirty="0" err="1">
                <a:solidFill>
                  <a:srgbClr val="7030A0"/>
                </a:solidFill>
              </a:rPr>
              <a:t>Serapionsbrüder</a:t>
            </a:r>
            <a:r>
              <a:rPr lang="ru-RU" sz="2000" dirty="0">
                <a:solidFill>
                  <a:srgbClr val="7030A0"/>
                </a:solidFill>
              </a:rPr>
              <a:t>», 1819). Произведение было написано под влиянием общения автора с детьми своего товарища Юлиана </a:t>
            </a:r>
            <a:r>
              <a:rPr lang="ru-RU" sz="2000" dirty="0" err="1">
                <a:solidFill>
                  <a:srgbClr val="7030A0"/>
                </a:solidFill>
              </a:rPr>
              <a:t>Гитцига</a:t>
            </a:r>
            <a:r>
              <a:rPr lang="ru-RU" sz="2000" dirty="0">
                <a:solidFill>
                  <a:srgbClr val="7030A0"/>
                </a:solidFill>
              </a:rPr>
              <a:t>; их имена — Фриц и Мари — получили главные герои «Щелкунчика». По мотивам сказки был создан балет Петра Чайковского в двух актах на либретто </a:t>
            </a:r>
            <a:r>
              <a:rPr lang="ru-RU" sz="2000" dirty="0" err="1">
                <a:solidFill>
                  <a:srgbClr val="7030A0"/>
                </a:solidFill>
              </a:rPr>
              <a:t>Мариуса</a:t>
            </a:r>
            <a:r>
              <a:rPr lang="ru-RU" sz="2000" dirty="0">
                <a:solidFill>
                  <a:srgbClr val="7030A0"/>
                </a:solidFill>
              </a:rPr>
              <a:t> Петипа. Произведение было неоднократно экранизировано и стало основой для мультипликационных фильмов.</a:t>
            </a:r>
            <a:endParaRPr lang="ru-RU" sz="2000" dirty="0" smtClean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2" y="1200647"/>
            <a:ext cx="4508431" cy="498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9921" y="0"/>
            <a:ext cx="8824691" cy="51683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Сюжет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4232" y="516835"/>
            <a:ext cx="8563555" cy="64604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В сочельник Фриц и Мари — дети советника медицины </a:t>
            </a:r>
            <a:r>
              <a:rPr lang="ru-RU" dirty="0" err="1">
                <a:solidFill>
                  <a:srgbClr val="7030A0"/>
                </a:solidFill>
              </a:rPr>
              <a:t>Штальбаума</a:t>
            </a:r>
            <a:r>
              <a:rPr lang="ru-RU" dirty="0">
                <a:solidFill>
                  <a:srgbClr val="7030A0"/>
                </a:solidFill>
              </a:rPr>
              <a:t> — получают от родителей множество подарков: кукол, игрушечных гусар, деревянного коня, крошечную посуду, книжки с картинками. Крёстный </a:t>
            </a:r>
            <a:r>
              <a:rPr lang="ru-RU" dirty="0" err="1">
                <a:solidFill>
                  <a:srgbClr val="7030A0"/>
                </a:solidFill>
              </a:rPr>
              <a:t>Дроссельмейер</a:t>
            </a:r>
            <a:r>
              <a:rPr lang="ru-RU" dirty="0">
                <a:solidFill>
                  <a:srgbClr val="7030A0"/>
                </a:solidFill>
              </a:rPr>
              <a:t> преподносит им миниатюрный </a:t>
            </a:r>
            <a:r>
              <a:rPr lang="ru-RU" dirty="0" smtClean="0">
                <a:solidFill>
                  <a:srgbClr val="7030A0"/>
                </a:solidFill>
              </a:rPr>
              <a:t>замок </a:t>
            </a:r>
            <a:r>
              <a:rPr lang="ru-RU" dirty="0">
                <a:solidFill>
                  <a:srgbClr val="7030A0"/>
                </a:solidFill>
              </a:rPr>
              <a:t>с золотыми башнями, по залам которого передвигаются дамы и кавалеры. Чуть позже происходит знакомство детей с ещё одной игрушкой — маленьким уродливым человечком по имени Щелкунчик, умеющим разгрызать твёрдые </a:t>
            </a:r>
            <a:r>
              <a:rPr lang="ru-RU" dirty="0" smtClean="0">
                <a:solidFill>
                  <a:srgbClr val="7030A0"/>
                </a:solidFill>
              </a:rPr>
              <a:t>орехи.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Перед сном Мари задерживается возле шкафа, в который на ночь были убраны подарки, и оказывается свидетельницей битвы. Её ведут </a:t>
            </a:r>
            <a:r>
              <a:rPr lang="ru-RU" dirty="0" err="1">
                <a:solidFill>
                  <a:srgbClr val="7030A0"/>
                </a:solidFill>
              </a:rPr>
              <a:t>семиголовый</a:t>
            </a:r>
            <a:r>
              <a:rPr lang="ru-RU" dirty="0">
                <a:solidFill>
                  <a:srgbClr val="7030A0"/>
                </a:solidFill>
              </a:rPr>
              <a:t> Мышиный король, выбравшийся из-под пола со своим войском, и армия оживших кукол, возглавляемая Щелкунчиком. Девочка стремится защитить маленького человечка, однако чувствует боль в руке и падает на пол. Очнувшись в своей постели, она пытается поведать матери и доктору о ночном сражении, но те считают её повествование отголосками былой горячки. Навестивший Мари крёстный приносит отремонтированного Щелкунчика и рассказывает, что некогда тот был нюрнбергским племянником </a:t>
            </a:r>
            <a:r>
              <a:rPr lang="ru-RU" dirty="0" err="1">
                <a:solidFill>
                  <a:srgbClr val="7030A0"/>
                </a:solidFill>
              </a:rPr>
              <a:t>Дроссельмейера</a:t>
            </a:r>
            <a:r>
              <a:rPr lang="ru-RU" dirty="0">
                <a:solidFill>
                  <a:srgbClr val="7030A0"/>
                </a:solidFill>
              </a:rPr>
              <a:t>, юношей добрым и благородным. В крохотного уродца он превратился по воле королевы </a:t>
            </a:r>
            <a:r>
              <a:rPr lang="ru-RU" dirty="0" err="1">
                <a:solidFill>
                  <a:srgbClr val="7030A0"/>
                </a:solidFill>
              </a:rPr>
              <a:t>Мышильды</a:t>
            </a:r>
            <a:r>
              <a:rPr lang="ru-RU" dirty="0">
                <a:solidFill>
                  <a:srgbClr val="7030A0"/>
                </a:solidFill>
              </a:rPr>
              <a:t>. Щелкунчик может вернуть прежний облик, но для этого нужно, чтобы он победил Мышиного короля, а его самого полюбила Прекрасная </a:t>
            </a:r>
            <a:r>
              <a:rPr lang="ru-RU" dirty="0" smtClean="0">
                <a:solidFill>
                  <a:srgbClr val="7030A0"/>
                </a:solidFill>
              </a:rPr>
              <a:t>Дама.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Ею становится Мари, которая, получив от Щелкунчика трофеи поверженного Мышиного короля и совершив с маленьким человечком путешествие в волшебную страну, влюбляется в неказистого героя. Родители не верят её воспоминаниям о приключениях и просят забыть эту невероятную историю, однако девочка постоянно думает о Щелкунчике. В финале сказки в доме </a:t>
            </a:r>
            <a:r>
              <a:rPr lang="ru-RU" dirty="0" err="1">
                <a:solidFill>
                  <a:srgbClr val="7030A0"/>
                </a:solidFill>
              </a:rPr>
              <a:t>Штальбаумов</a:t>
            </a:r>
            <a:r>
              <a:rPr lang="ru-RU" dirty="0">
                <a:solidFill>
                  <a:srgbClr val="7030A0"/>
                </a:solidFill>
              </a:rPr>
              <a:t> появляется молодой человек — племянник </a:t>
            </a:r>
            <a:r>
              <a:rPr lang="ru-RU" dirty="0" err="1">
                <a:solidFill>
                  <a:srgbClr val="7030A0"/>
                </a:solidFill>
              </a:rPr>
              <a:t>Дроссельмейера</a:t>
            </a:r>
            <a:r>
              <a:rPr lang="ru-RU" dirty="0">
                <a:solidFill>
                  <a:srgbClr val="7030A0"/>
                </a:solidFill>
              </a:rPr>
              <a:t>, который признаётся, что «перестал быть жалким Щелкунчиком». Мари становится его невестой, и на их свадьбе танцуют двадцать две тысячи нарядных </a:t>
            </a:r>
            <a:r>
              <a:rPr lang="ru-RU" dirty="0" smtClean="0">
                <a:solidFill>
                  <a:srgbClr val="7030A0"/>
                </a:solidFill>
              </a:rPr>
              <a:t>кукол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463039"/>
            <a:ext cx="3252083" cy="443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79514"/>
            <a:ext cx="8911687" cy="4929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История создания, публикации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2588" y="572494"/>
            <a:ext cx="7235686" cy="628550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По данным исследователей, замысел «Щелкунчика» родился у Гофмана в ту пору, когда он придумывал и рассказывал сказки детям своего товарища (а впоследствии — биографа) </a:t>
            </a:r>
            <a:r>
              <a:rPr lang="ru-RU" dirty="0" err="1">
                <a:solidFill>
                  <a:srgbClr val="7030A0"/>
                </a:solidFill>
              </a:rPr>
              <a:t>Юлиуса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Гитцига</a:t>
            </a:r>
            <a:r>
              <a:rPr lang="ru-RU" dirty="0">
                <a:solidFill>
                  <a:srgbClr val="7030A0"/>
                </a:solidFill>
              </a:rPr>
              <a:t> — Фрицу и Мари. Позже, записывая произведение, писатель перенёс в него имена и черты характера юных слушателей сказки[2]. Непосредственная работа над историей о Щелкунчике осуществлялась в период с 29 октября по 16 ноября 1816 года. Затем рукопись была передана издателю Георгу </a:t>
            </a:r>
            <a:r>
              <a:rPr lang="ru-RU" dirty="0" err="1">
                <a:solidFill>
                  <a:srgbClr val="7030A0"/>
                </a:solidFill>
              </a:rPr>
              <a:t>Раймеру</a:t>
            </a:r>
            <a:r>
              <a:rPr lang="ru-RU" dirty="0">
                <a:solidFill>
                  <a:srgbClr val="7030A0"/>
                </a:solidFill>
              </a:rPr>
              <a:t>. Повесть была опубликована в 1-м томе «Детских сказок Карла-Вильгельма </a:t>
            </a:r>
            <a:r>
              <a:rPr lang="ru-RU" dirty="0" err="1">
                <a:solidFill>
                  <a:srgbClr val="7030A0"/>
                </a:solidFill>
              </a:rPr>
              <a:t>Саличе-Контессы</a:t>
            </a:r>
            <a:r>
              <a:rPr lang="ru-RU" dirty="0">
                <a:solidFill>
                  <a:srgbClr val="7030A0"/>
                </a:solidFill>
              </a:rPr>
              <a:t>, Фридриха де ла </a:t>
            </a:r>
            <a:r>
              <a:rPr lang="ru-RU" dirty="0" err="1">
                <a:solidFill>
                  <a:srgbClr val="7030A0"/>
                </a:solidFill>
              </a:rPr>
              <a:t>Мотт</a:t>
            </a:r>
            <a:r>
              <a:rPr lang="ru-RU" dirty="0">
                <a:solidFill>
                  <a:srgbClr val="7030A0"/>
                </a:solidFill>
              </a:rPr>
              <a:t>-Фуке и Э. Т. А. Гофмана», вышедшем в Берлине в канун Рождества. Известно, что 16 декабря того же года Гофман уже держал в руках только что поступившие из типографии четыре экземпляра </a:t>
            </a:r>
            <a:r>
              <a:rPr lang="ru-RU" dirty="0" err="1" smtClean="0">
                <a:solidFill>
                  <a:srgbClr val="7030A0"/>
                </a:solidFill>
              </a:rPr>
              <a:t>книгикоторая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считается первым собранием детских романтических сказок в </a:t>
            </a:r>
            <a:r>
              <a:rPr lang="ru-RU" dirty="0" smtClean="0">
                <a:solidFill>
                  <a:srgbClr val="7030A0"/>
                </a:solidFill>
              </a:rPr>
              <a:t>Германии. Три </a:t>
            </a:r>
            <a:r>
              <a:rPr lang="ru-RU" dirty="0">
                <a:solidFill>
                  <a:srgbClr val="7030A0"/>
                </a:solidFill>
              </a:rPr>
              <a:t>года спустя история про Щелкунчика и Мышиного короля была напечатана в сборнике «</a:t>
            </a:r>
            <a:r>
              <a:rPr lang="ru-RU" dirty="0" err="1">
                <a:solidFill>
                  <a:srgbClr val="7030A0"/>
                </a:solidFill>
              </a:rPr>
              <a:t>Серапионовы</a:t>
            </a:r>
            <a:r>
              <a:rPr lang="ru-RU" dirty="0">
                <a:solidFill>
                  <a:srgbClr val="7030A0"/>
                </a:solidFill>
              </a:rPr>
              <a:t> братья</a:t>
            </a:r>
            <a:r>
              <a:rPr lang="ru-RU" dirty="0" smtClean="0">
                <a:solidFill>
                  <a:srgbClr val="7030A0"/>
                </a:solidFill>
              </a:rPr>
              <a:t>».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Как отмечал автор работ о немецких романтиках </a:t>
            </a:r>
            <a:r>
              <a:rPr lang="ru-RU" dirty="0" err="1">
                <a:solidFill>
                  <a:srgbClr val="7030A0"/>
                </a:solidFill>
              </a:rPr>
              <a:t>Рюдигер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Сафранский</a:t>
            </a:r>
            <a:r>
              <a:rPr lang="ru-RU" dirty="0">
                <a:solidFill>
                  <a:srgbClr val="7030A0"/>
                </a:solidFill>
              </a:rPr>
              <a:t>, сказку про Щелкунчика и Мышиного короля с интересом встретили не только коллеги Гофмана, но и прусский военачальник Август </a:t>
            </a:r>
            <a:r>
              <a:rPr lang="ru-RU" dirty="0" err="1">
                <a:solidFill>
                  <a:srgbClr val="7030A0"/>
                </a:solidFill>
              </a:rPr>
              <a:t>Гнейзенау</a:t>
            </a:r>
            <a:r>
              <a:rPr lang="ru-RU" dirty="0">
                <a:solidFill>
                  <a:srgbClr val="7030A0"/>
                </a:solidFill>
              </a:rPr>
              <a:t>, которого впечатлили батальные сцены с участием мышиного войска и армии кукол. </a:t>
            </a:r>
            <a:r>
              <a:rPr lang="ru-RU" dirty="0" err="1">
                <a:solidFill>
                  <a:srgbClr val="7030A0"/>
                </a:solidFill>
              </a:rPr>
              <a:t>Гнейзенау</a:t>
            </a:r>
            <a:r>
              <a:rPr lang="ru-RU" dirty="0">
                <a:solidFill>
                  <a:srgbClr val="7030A0"/>
                </a:solidFill>
              </a:rPr>
              <a:t>, в частности, признал в одном из писем, что автор повести «очень хорошо изобразил грандиозное сражение, убедительно обусловив поражение Щелкунчика завоеванием батареи, неудачно расположенной у матушкиной скамеечки для ног</a:t>
            </a:r>
            <a:r>
              <a:rPr lang="ru-RU" dirty="0" smtClean="0">
                <a:solidFill>
                  <a:srgbClr val="7030A0"/>
                </a:solidFill>
              </a:rPr>
              <a:t>».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221353"/>
            <a:ext cx="4619708" cy="48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03367"/>
            <a:ext cx="8911687" cy="56454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Мотивы «Щелкунчика» в сказках русских писателей</a:t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0504" y="548640"/>
            <a:ext cx="10641496" cy="630936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В </a:t>
            </a:r>
            <a:r>
              <a:rPr lang="ru-RU" dirty="0">
                <a:solidFill>
                  <a:srgbClr val="7030A0"/>
                </a:solidFill>
              </a:rPr>
              <a:t>России XIX века одним из поклонников Гофмана был писатель Антоний Погорельский. Хорошо зная немецкий язык, он имел возможность знакомиться с сочинениями писателя-романтика в оригинале. Некоторые особенности творческого почерка Гофмана Погорельский перенёс в свои произведения — речь идёт прежде всего о «Чёрной курице, или Подземных жителях» (1829). Как и «Щелкунчик», волшебная повесть Погорельского является «сказкой о действительности», в которой совмещены грёзы и реальность, вымысел и подлинный мир. Литературоведы отмечают, что своеобразная перекличка между двумя произведениями начинается уже на этапе замысла: если Гофман придумал свою историю во время общения с Фрицем и Мари </a:t>
            </a:r>
            <a:r>
              <a:rPr lang="ru-RU" dirty="0" err="1">
                <a:solidFill>
                  <a:srgbClr val="7030A0"/>
                </a:solidFill>
              </a:rPr>
              <a:t>Гитцигами</a:t>
            </a:r>
            <a:r>
              <a:rPr lang="ru-RU" dirty="0">
                <a:solidFill>
                  <a:srgbClr val="7030A0"/>
                </a:solidFill>
              </a:rPr>
              <a:t>, то Погорельский сочинил её для своего племянника — будущего писателя и драматурга Алексея Константиновича </a:t>
            </a:r>
            <a:r>
              <a:rPr lang="ru-RU" dirty="0" smtClean="0">
                <a:solidFill>
                  <a:srgbClr val="7030A0"/>
                </a:solidFill>
              </a:rPr>
              <a:t>Толстого.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Герои обеих сказок — Мари и Алёша — внутренне близки: отзывчивая немецкая девочка привязывается к маленькому неказистому Щелкунчику, а впечатлительный русский мальчик заботится о хохлатой курице Чернушке. И в той, и в другой повести границы между вымыслом и действительностью стёрты: Мари вместе со своим новым другом отправляется в путешествие по кукольному царству с Леденцовым лугом и Апельсиновым ручьём; Алёша попадает в подземное королевство, где живут маленькие человечки.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Разница между сюжетами заключается в том, что у </a:t>
            </a:r>
            <a:r>
              <a:rPr lang="ru-RU" dirty="0" err="1">
                <a:solidFill>
                  <a:srgbClr val="7030A0"/>
                </a:solidFill>
              </a:rPr>
              <a:t>гофмановской</a:t>
            </a:r>
            <a:r>
              <a:rPr lang="ru-RU" dirty="0">
                <a:solidFill>
                  <a:srgbClr val="7030A0"/>
                </a:solidFill>
              </a:rPr>
              <a:t> героини волшебство продолжается и после завершения истории о Щелкунчике (она становится женой племянника </a:t>
            </a:r>
            <a:r>
              <a:rPr lang="ru-RU" dirty="0" err="1">
                <a:solidFill>
                  <a:srgbClr val="7030A0"/>
                </a:solidFill>
              </a:rPr>
              <a:t>Дроссельмейера</a:t>
            </a:r>
            <a:r>
              <a:rPr lang="ru-RU" dirty="0">
                <a:solidFill>
                  <a:srgbClr val="7030A0"/>
                </a:solidFill>
              </a:rPr>
              <a:t> и вместе с ним отбывает в сказочную страну), тогда как Алёша воспринимает всё происходившее с ним как тяжёлый сон — после выздоровления мальчик возвращается в реальный </a:t>
            </a:r>
            <a:r>
              <a:rPr lang="ru-RU" dirty="0" smtClean="0">
                <a:solidFill>
                  <a:srgbClr val="7030A0"/>
                </a:solidFill>
              </a:rPr>
              <a:t>мир.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Кроме того, определённые пересечения замечены литературоведами между «Щелкунчиком» и сказкой «Городок в табакерке» (1834), автор которой — Владимир Одоевский — также был большим приверженцем творчества Гофмана. В произведении Одоевского мальчик Миша, увидев удивительные картины в принесённой отцом музыкальной табакерке, спрашивает, можно ли ему войти в сказочный городок Динь-Динь. В «Щелкунчике» Фриц </a:t>
            </a:r>
            <a:r>
              <a:rPr lang="ru-RU" dirty="0" err="1">
                <a:solidFill>
                  <a:srgbClr val="7030A0"/>
                </a:solidFill>
              </a:rPr>
              <a:t>Штальбаум</a:t>
            </a:r>
            <a:r>
              <a:rPr lang="ru-RU" dirty="0">
                <a:solidFill>
                  <a:srgbClr val="7030A0"/>
                </a:solidFill>
              </a:rPr>
              <a:t>, наблюдая за игрушечными фигурками в красивом замке, обращается с аналогичной просьбой к </a:t>
            </a:r>
            <a:r>
              <a:rPr lang="ru-RU" dirty="0" err="1">
                <a:solidFill>
                  <a:srgbClr val="7030A0"/>
                </a:solidFill>
              </a:rPr>
              <a:t>Дроссельмейеру</a:t>
            </a:r>
            <a:r>
              <a:rPr lang="ru-RU" dirty="0">
                <a:solidFill>
                  <a:srgbClr val="7030A0"/>
                </a:solidFill>
              </a:rPr>
              <a:t>. В обоих случаях юные герои получают отказ, однако отношение авторов сказок к созданным ими ситуациям всё-таки разное: по Гофману, неживые механизмы лишают человека свободы, тогда как Одоевский считал, что дети в состоянии «понять жизнь машины как какого-то живого, индивидуального лица</a:t>
            </a:r>
            <a:r>
              <a:rPr lang="ru-RU" dirty="0" smtClean="0">
                <a:solidFill>
                  <a:srgbClr val="7030A0"/>
                </a:solidFill>
              </a:rPr>
              <a:t>».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724" y="349857"/>
            <a:ext cx="7703888" cy="4929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Интернет ссылки: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1288110"/>
            <a:ext cx="4234070" cy="41028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12688" y="1388126"/>
            <a:ext cx="6504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learningapps.org/display?v=prka31hqa21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202017" y="1049572"/>
            <a:ext cx="5414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Викторина по произведению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5569" y="2067339"/>
            <a:ext cx="5454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Читать или слушать аудио сказку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2688" y="2862470"/>
            <a:ext cx="586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nukadeti.ru/skazki/shhelkunchik_i_myshinyj_korol</a:t>
            </a:r>
            <a:endParaRPr lang="ru-RU" sz="1600" dirty="0" smtClean="0"/>
          </a:p>
          <a:p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202017" y="4079019"/>
            <a:ext cx="58521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www.youtube.com/watch?v=Td9EcZcQe6c</a:t>
            </a:r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10253" y="3534490"/>
            <a:ext cx="5319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Мультфильм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2403" y="5589767"/>
            <a:ext cx="6042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www.youtube.com/watch?v=WbM7wkqmMWQ</a:t>
            </a:r>
            <a:endParaRPr lang="ru-RU" sz="1600" dirty="0" smtClean="0"/>
          </a:p>
          <a:p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671144" y="5231958"/>
            <a:ext cx="398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Художественный фильм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359" y="111318"/>
            <a:ext cx="10551380" cy="125630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180 лет (1841)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сказке Одоевского </a:t>
            </a:r>
            <a:r>
              <a:rPr lang="ru-RU" sz="2000" b="1" dirty="0">
                <a:solidFill>
                  <a:srgbClr val="FF0000"/>
                </a:solidFill>
              </a:rPr>
              <a:t>В. Ф. «Мороз Иванович»</a:t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768" y="1101257"/>
            <a:ext cx="5860112" cy="57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3637" y="2562970"/>
            <a:ext cx="8915400" cy="37776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22143" y="1415743"/>
            <a:ext cx="7331102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Владимир Фёдорович Одоевский — знаменитый русский писатель и мыслитель эпохи романтизма.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Вклад Одоевского в детскую литературу очень значительный. Он создал сборник прекрасных «Сказок дедушки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Иринея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», которые имеют большую популярность среди детей.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 </a:t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   Одна из сказок сборника-«Мороз Иванович». Она написана на основе русской народной сказки «Морозко» и впервые опубликована в 1841 году. </a:t>
            </a:r>
          </a:p>
        </p:txBody>
      </p:sp>
      <p:pic>
        <p:nvPicPr>
          <p:cNvPr id="1026" name="Picture 2" descr="http://tsdbklimovo.ru/wp-content/uploads/2021/01/3521189-1cdd94bfa032a8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2" y="1256306"/>
            <a:ext cx="3520662" cy="508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762</TotalTime>
  <Words>3699</Words>
  <Application>Microsoft Office PowerPoint</Application>
  <PresentationFormat>Широкоэкранный</PresentationFormat>
  <Paragraphs>168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Franklin Gothic Demi Cond</vt:lpstr>
      <vt:lpstr>Wingdings 3</vt:lpstr>
      <vt:lpstr>Легкий дым</vt:lpstr>
      <vt:lpstr>Книги – юбиляры  2021 года</vt:lpstr>
      <vt:lpstr>205 лет (1816)книге Гофман Э. Т. А. «Щелкунчик» </vt:lpstr>
      <vt:lpstr>Презентация PowerPoint</vt:lpstr>
      <vt:lpstr>Сюжет</vt:lpstr>
      <vt:lpstr>История создания, публикации</vt:lpstr>
      <vt:lpstr>Мотивы «Щелкунчика» в сказках русских писателей </vt:lpstr>
      <vt:lpstr>Презентация PowerPoint</vt:lpstr>
      <vt:lpstr>180 лет (1841) сказке Одоевского В. Ф. «Мороз Иванович» </vt:lpstr>
      <vt:lpstr>Презентация PowerPoint</vt:lpstr>
      <vt:lpstr>Презентация PowerPoint</vt:lpstr>
      <vt:lpstr> Интернет ссылки: </vt:lpstr>
      <vt:lpstr>195 лет (1826) Братья Гримм «Сказки» (первый русский перевод) </vt:lpstr>
      <vt:lpstr>Биография Братьев Гримм о главном </vt:lpstr>
      <vt:lpstr>Презентация PowerPoint</vt:lpstr>
      <vt:lpstr>Интернет ссылки: </vt:lpstr>
      <vt:lpstr>Сегодня День Рождения Винни-Пуха. Ему исполнилось 95 лет!</vt:lpstr>
      <vt:lpstr>Презентация PowerPoint</vt:lpstr>
      <vt:lpstr>Презентация PowerPoint</vt:lpstr>
      <vt:lpstr>Интернет ссылки: </vt:lpstr>
      <vt:lpstr>150 лет (1871) книге Кэрролл Л. «Алиса в Зазеркалье»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https://ru.wikipedia.org/wiki/%D0%A9%D0%B5%D0%BB%D0%BA%D1%83%D0%BD%D1%87%D0%B8%D0%BA_%D0%B8_%D0%9C%D1%8B%D1%88%D0%B8%D0%BD%D1%8B%D0%B9_%D0%BA%D0%BE%D1%80%D0%BE%D0%BB%D1%8C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Книги – юбиляры 2021 года</dc:title>
  <dc:creator>sch4</dc:creator>
  <cp:lastModifiedBy>sch4</cp:lastModifiedBy>
  <cp:revision>47</cp:revision>
  <dcterms:created xsi:type="dcterms:W3CDTF">2021-02-19T11:01:29Z</dcterms:created>
  <dcterms:modified xsi:type="dcterms:W3CDTF">2021-02-25T05:02:36Z</dcterms:modified>
</cp:coreProperties>
</file>