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7" r:id="rId2"/>
    <p:sldId id="308" r:id="rId3"/>
    <p:sldId id="315" r:id="rId4"/>
    <p:sldId id="311" r:id="rId5"/>
    <p:sldId id="316" r:id="rId6"/>
    <p:sldId id="305" r:id="rId7"/>
    <p:sldId id="317" r:id="rId8"/>
    <p:sldId id="313" r:id="rId9"/>
    <p:sldId id="312" r:id="rId10"/>
    <p:sldId id="292" r:id="rId11"/>
    <p:sldId id="319" r:id="rId12"/>
    <p:sldId id="320" r:id="rId13"/>
    <p:sldId id="321" r:id="rId14"/>
    <p:sldId id="32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BD92DE"/>
    <a:srgbClr val="059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22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User\Desktop\Рисунок3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930" b="17614"/>
          <a:stretch/>
        </p:blipFill>
        <p:spPr bwMode="auto">
          <a:xfrm>
            <a:off x="-3090" y="0"/>
            <a:ext cx="12192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0" y="0"/>
            <a:ext cx="12066494" cy="2563906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0" y="0"/>
            <a:ext cx="12192000" cy="1281953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0" y="0"/>
            <a:ext cx="2187388" cy="685800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0" y="0"/>
            <a:ext cx="3334871" cy="685800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0" y="0"/>
            <a:ext cx="4123765" cy="685800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Рамка 33"/>
          <p:cNvSpPr/>
          <p:nvPr/>
        </p:nvSpPr>
        <p:spPr>
          <a:xfrm>
            <a:off x="3404578" y="2608729"/>
            <a:ext cx="7476564" cy="3209365"/>
          </a:xfrm>
          <a:prstGeom prst="frame">
            <a:avLst>
              <a:gd name="adj1" fmla="val 12194"/>
            </a:avLst>
          </a:prstGeom>
          <a:solidFill>
            <a:schemeClr val="accent2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62316" y="3057099"/>
            <a:ext cx="6619165" cy="1337479"/>
          </a:xfrm>
        </p:spPr>
        <p:txBody>
          <a:bodyPr anchor="b">
            <a:noAutofit/>
          </a:bodyPr>
          <a:lstStyle>
            <a:lvl1pPr algn="ctr">
              <a:defRPr sz="5400" b="1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35022" y="4435523"/>
            <a:ext cx="6632812" cy="955344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0" y="6042212"/>
            <a:ext cx="12192000" cy="681317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583324" y="709448"/>
            <a:ext cx="1103586" cy="108782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1466193" y="945931"/>
            <a:ext cx="961697" cy="851337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987315" y="1428749"/>
            <a:ext cx="957755" cy="898635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11138107" y="5773271"/>
            <a:ext cx="714394" cy="670884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0898919" y="5454869"/>
            <a:ext cx="604500" cy="498469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707439" y="3878318"/>
            <a:ext cx="772510" cy="725214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2427890" y="5685787"/>
            <a:ext cx="778422" cy="697083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11138107" y="945930"/>
            <a:ext cx="543910" cy="482819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Рамка 34"/>
          <p:cNvSpPr/>
          <p:nvPr/>
        </p:nvSpPr>
        <p:spPr>
          <a:xfrm>
            <a:off x="14915" y="0"/>
            <a:ext cx="12162169" cy="6858000"/>
          </a:xfrm>
          <a:prstGeom prst="frame">
            <a:avLst>
              <a:gd name="adj1" fmla="val 5950"/>
            </a:avLst>
          </a:prstGeom>
          <a:solidFill>
            <a:schemeClr val="accent2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5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114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502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653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237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688"/>
            </a:avLst>
          </a:prstGeom>
          <a:solidFill>
            <a:schemeClr val="accent2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11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84"/>
            </a:avLst>
          </a:prstGeom>
          <a:solidFill>
            <a:schemeClr val="accent2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619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855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070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57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B52B4-15BD-473D-B7EC-7AD51CED84B6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Рамка 2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96"/>
            </a:avLst>
          </a:prstGeom>
          <a:solidFill>
            <a:schemeClr val="accent2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70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bg2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7.wdp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9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microsoft.com/office/2007/relationships/hdphoto" Target="../media/hdphoto8.wdp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5.wdp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navigator-tmn.ru/uploads/cblocks/985a2411c8350c626b14f13631ff550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87" y="1799248"/>
            <a:ext cx="10975455" cy="460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Игра – соревнование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«Черчение с увлечением»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2059" y="5575441"/>
            <a:ext cx="562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Автор: Сидоркина Татьяна Анатольевна – учитель изобразительного искусства и черчение</a:t>
            </a:r>
          </a:p>
          <a:p>
            <a:pPr algn="ctr"/>
            <a:r>
              <a:rPr lang="ru-RU" dirty="0" smtClean="0"/>
              <a:t>МАОУ «СОШ – Лицей №4 «Интеллект»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67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ownloads\р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0"/>
          <a:stretch/>
        </p:blipFill>
        <p:spPr bwMode="auto">
          <a:xfrm>
            <a:off x="3690257" y="1960916"/>
            <a:ext cx="7630887" cy="43419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2932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594FF"/>
                </a:solidFill>
              </a:rPr>
              <a:t>Конкурс «Конструкторское бюро»</a:t>
            </a:r>
            <a:endParaRPr lang="ru-RU" sz="4800" dirty="0">
              <a:solidFill>
                <a:srgbClr val="0594FF"/>
              </a:solidFill>
            </a:endParaRPr>
          </a:p>
        </p:txBody>
      </p:sp>
      <p:pic>
        <p:nvPicPr>
          <p:cNvPr id="6" name="Picture 12" descr="https://cdn.vectorstock.com/i/1000x1000/33/14/pair-of-compasses-isolated-on-white-vector-187733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8" b="91204" l="1000" r="98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35" t="4457" r="17179" b="12727"/>
          <a:stretch/>
        </p:blipFill>
        <p:spPr bwMode="auto">
          <a:xfrm>
            <a:off x="10804956" y="457200"/>
            <a:ext cx="870857" cy="17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3771" y="1206864"/>
            <a:ext cx="969917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Составление </a:t>
            </a:r>
            <a:r>
              <a:rPr lang="ru-RU" sz="2400" dirty="0"/>
              <a:t>чертежей по разрозненным изображениям.</a:t>
            </a:r>
          </a:p>
          <a:p>
            <a:r>
              <a:rPr lang="ru-RU" sz="2400" b="1" i="1" dirty="0"/>
              <a:t>Задание: </a:t>
            </a:r>
            <a:r>
              <a:rPr lang="ru-RU" sz="2400" dirty="0"/>
              <a:t>напишите номер вида сверху, соответствующий заданному </a:t>
            </a:r>
            <a:r>
              <a:rPr lang="ru-RU" sz="2400" dirty="0" smtClean="0"/>
              <a:t>разрезу. За </a:t>
            </a:r>
            <a:r>
              <a:rPr lang="ru-RU" sz="2400" dirty="0"/>
              <a:t>правильный ответ – 1 балл.</a:t>
            </a:r>
          </a:p>
          <a:p>
            <a:r>
              <a:rPr lang="ru-RU" sz="2000" i="1" dirty="0" smtClean="0"/>
              <a:t>(время </a:t>
            </a:r>
            <a:r>
              <a:rPr lang="ru-RU" sz="2000" i="1" dirty="0"/>
              <a:t>выполнения – 2 </a:t>
            </a:r>
            <a:r>
              <a:rPr lang="ru-RU" sz="2000" i="1" dirty="0" smtClean="0"/>
              <a:t>минуты)</a:t>
            </a:r>
            <a:endParaRPr lang="ru-RU"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534885" y="1675694"/>
            <a:ext cx="1720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Ответ: </a:t>
            </a:r>
            <a:r>
              <a:rPr lang="ru-RU" sz="2800" b="1" i="1" dirty="0" smtClean="0">
                <a:solidFill>
                  <a:srgbClr val="FF6600"/>
                </a:solidFill>
              </a:rPr>
              <a:t>3</a:t>
            </a:r>
            <a:endParaRPr lang="ru-RU" sz="2800" b="1" i="1" dirty="0">
              <a:solidFill>
                <a:srgbClr val="FF66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008914" y="3974076"/>
            <a:ext cx="762000" cy="739438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37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594FF"/>
                </a:solidFill>
              </a:rPr>
              <a:t>Конкурс </a:t>
            </a:r>
            <a:r>
              <a:rPr lang="ru-RU" sz="4800" dirty="0">
                <a:solidFill>
                  <a:srgbClr val="0594FF"/>
                </a:solidFill>
              </a:rPr>
              <a:t>«Следствие ведут юные инженеры»</a:t>
            </a:r>
          </a:p>
        </p:txBody>
      </p:sp>
      <p:pic>
        <p:nvPicPr>
          <p:cNvPr id="3" name="Picture 12" descr="https://cdn.vectorstock.com/i/1000x1000/33/14/pair-of-compasses-isolated-on-white-vector-187733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8" b="91204" l="1000" r="98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35" t="4457" r="17179" b="12727"/>
          <a:stretch/>
        </p:blipFill>
        <p:spPr bwMode="auto">
          <a:xfrm>
            <a:off x="10804956" y="457200"/>
            <a:ext cx="870857" cy="17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19 апреля\Рисунок (2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4" t="21265" r="19811" b="58026"/>
          <a:stretch/>
        </p:blipFill>
        <p:spPr bwMode="auto">
          <a:xfrm>
            <a:off x="2097116" y="2420311"/>
            <a:ext cx="7446028" cy="366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7572" y="1589314"/>
            <a:ext cx="9666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Задание</a:t>
            </a:r>
            <a:r>
              <a:rPr lang="ru-RU" sz="2400" b="1" i="1" dirty="0"/>
              <a:t>:</a:t>
            </a:r>
            <a:r>
              <a:rPr lang="ru-RU" sz="2400" dirty="0"/>
              <a:t> определите, какое наглядное изображение куба  соответствует </a:t>
            </a:r>
            <a:r>
              <a:rPr lang="ru-RU" sz="2400" dirty="0" smtClean="0"/>
              <a:t>чертежу. За </a:t>
            </a:r>
            <a:r>
              <a:rPr lang="ru-RU" sz="2400" dirty="0"/>
              <a:t>правильный ответ – 1 </a:t>
            </a:r>
            <a:r>
              <a:rPr lang="ru-RU" sz="2400" dirty="0" smtClean="0"/>
              <a:t>балл </a:t>
            </a:r>
            <a:r>
              <a:rPr lang="ru-RU" sz="2000" i="1" dirty="0" smtClean="0"/>
              <a:t>(время </a:t>
            </a:r>
            <a:r>
              <a:rPr lang="ru-RU" sz="2000" i="1" dirty="0"/>
              <a:t>выполнения – 1 </a:t>
            </a:r>
            <a:r>
              <a:rPr lang="ru-RU" sz="2000" i="1" dirty="0" smtClean="0"/>
              <a:t>минута)</a:t>
            </a:r>
            <a:endParaRPr lang="ru-RU"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242457" y="5192839"/>
            <a:ext cx="1720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Ответ: </a:t>
            </a:r>
            <a:r>
              <a:rPr lang="ru-RU" sz="2800" b="1" i="1" dirty="0" smtClean="0">
                <a:solidFill>
                  <a:srgbClr val="FF6600"/>
                </a:solidFill>
              </a:rPr>
              <a:t>6</a:t>
            </a:r>
            <a:endParaRPr lang="ru-RU" sz="2800" b="1" i="1" dirty="0">
              <a:solidFill>
                <a:srgbClr val="FF66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893628" y="5552504"/>
            <a:ext cx="649515" cy="608810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64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2932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594FF"/>
                </a:solidFill>
              </a:rPr>
              <a:t>Конкурс </a:t>
            </a:r>
            <a:r>
              <a:rPr lang="ru-RU" sz="4800" dirty="0">
                <a:solidFill>
                  <a:srgbClr val="0594FF"/>
                </a:solidFill>
              </a:rPr>
              <a:t>«Конструкторская </a:t>
            </a:r>
            <a:r>
              <a:rPr lang="ru-RU" sz="4800" dirty="0" smtClean="0">
                <a:solidFill>
                  <a:srgbClr val="0594FF"/>
                </a:solidFill>
              </a:rPr>
              <a:t>смекалка»</a:t>
            </a:r>
            <a:endParaRPr lang="ru-RU" sz="4800" dirty="0">
              <a:solidFill>
                <a:srgbClr val="0594FF"/>
              </a:solidFill>
            </a:endParaRPr>
          </a:p>
        </p:txBody>
      </p:sp>
      <p:pic>
        <p:nvPicPr>
          <p:cNvPr id="3" name="Picture 12" descr="https://cdn.vectorstock.com/i/1000x1000/33/14/pair-of-compasses-isolated-on-white-vector-187733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8" b="91204" l="1000" r="98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35" t="4457" r="17179" b="12727"/>
          <a:stretch/>
        </p:blipFill>
        <p:spPr bwMode="auto">
          <a:xfrm>
            <a:off x="10804956" y="457200"/>
            <a:ext cx="870857" cy="17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wnloads\з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89" t="23882" r="5005" b="21004"/>
          <a:stretch/>
        </p:blipFill>
        <p:spPr bwMode="auto">
          <a:xfrm>
            <a:off x="6172199" y="2419529"/>
            <a:ext cx="4735287" cy="293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19 апреля\Рисунок (4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42" t="8570" r="23812" b="55556"/>
          <a:stretch/>
        </p:blipFill>
        <p:spPr bwMode="auto">
          <a:xfrm>
            <a:off x="1192241" y="2329543"/>
            <a:ext cx="4076446" cy="380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6419" y="1219200"/>
            <a:ext cx="9900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 </a:t>
            </a:r>
            <a:r>
              <a:rPr lang="ru-RU" sz="2400" dirty="0"/>
              <a:t>рисунке даны три проекции </a:t>
            </a:r>
            <a:r>
              <a:rPr lang="ru-RU" sz="2400" dirty="0" smtClean="0"/>
              <a:t>куба. </a:t>
            </a:r>
            <a:r>
              <a:rPr lang="ru-RU" sz="2400" b="1" i="1" dirty="0" smtClean="0"/>
              <a:t>Задание</a:t>
            </a:r>
            <a:r>
              <a:rPr lang="ru-RU" sz="2400" b="1" i="1" dirty="0"/>
              <a:t>: </a:t>
            </a:r>
            <a:r>
              <a:rPr lang="ru-RU" sz="2400" dirty="0"/>
              <a:t>сколько трёхгранных углов срезано у куба? Какое геометрическое тело представляет собой каждая срезанная </a:t>
            </a:r>
            <a:r>
              <a:rPr lang="ru-RU" sz="2400" dirty="0" smtClean="0"/>
              <a:t>часть? За </a:t>
            </a:r>
            <a:r>
              <a:rPr lang="ru-RU" sz="2400" dirty="0"/>
              <a:t>правильные ответы – 3 </a:t>
            </a:r>
            <a:r>
              <a:rPr lang="ru-RU" sz="2400" dirty="0" smtClean="0"/>
              <a:t>балла </a:t>
            </a:r>
            <a:r>
              <a:rPr lang="ru-RU" sz="2000" i="1" dirty="0" smtClean="0"/>
              <a:t>(время </a:t>
            </a:r>
            <a:r>
              <a:rPr lang="ru-RU" sz="2000" i="1" dirty="0"/>
              <a:t>выполнения – 2 </a:t>
            </a:r>
            <a:r>
              <a:rPr lang="ru-RU" sz="2000" i="1" dirty="0" smtClean="0"/>
              <a:t>мин)</a:t>
            </a:r>
            <a:endParaRPr lang="ru-RU" sz="20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08914" y="2329543"/>
            <a:ext cx="1121230" cy="468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04656" y="5172007"/>
            <a:ext cx="69901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Ответ: </a:t>
            </a:r>
            <a:r>
              <a:rPr lang="ru-RU" sz="2800" b="1" i="1" dirty="0" smtClean="0">
                <a:solidFill>
                  <a:srgbClr val="FF6600"/>
                </a:solidFill>
              </a:rPr>
              <a:t>срезано 4 угла.</a:t>
            </a:r>
          </a:p>
          <a:p>
            <a:r>
              <a:rPr lang="ru-RU" sz="2800" b="1" i="1" dirty="0" smtClean="0">
                <a:solidFill>
                  <a:srgbClr val="FF6600"/>
                </a:solidFill>
              </a:rPr>
              <a:t>Срезанная часть – треугольная пирамида</a:t>
            </a:r>
            <a:endParaRPr lang="ru-RU" sz="2800" b="1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29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4703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0594FF"/>
                </a:solidFill>
              </a:rPr>
              <a:t>Конкурс </a:t>
            </a:r>
            <a:r>
              <a:rPr lang="ru-RU" sz="4800" dirty="0" smtClean="0">
                <a:solidFill>
                  <a:srgbClr val="0594FF"/>
                </a:solidFill>
              </a:rPr>
              <a:t>«В поисках истины»</a:t>
            </a:r>
            <a:endParaRPr lang="ru-RU" sz="4800" dirty="0">
              <a:solidFill>
                <a:srgbClr val="0594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8347" y="1183995"/>
            <a:ext cx="613954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 </a:t>
            </a:r>
            <a:r>
              <a:rPr lang="ru-RU" sz="2400" dirty="0"/>
              <a:t>рисунке даны две проекции стеклянного конуса и мухи. Коснулась ли муха в данный момент поверхности </a:t>
            </a:r>
            <a:r>
              <a:rPr lang="ru-RU" sz="2400" dirty="0" smtClean="0"/>
              <a:t>конуса</a:t>
            </a:r>
            <a:r>
              <a:rPr lang="ru-RU" sz="2400" dirty="0"/>
              <a:t>? А может она под </a:t>
            </a:r>
            <a:r>
              <a:rPr lang="ru-RU" sz="2400" dirty="0" smtClean="0"/>
              <a:t>конусом, </a:t>
            </a:r>
            <a:r>
              <a:rPr lang="ru-RU" sz="2400" dirty="0"/>
              <a:t>и мы видим её через прозрачную стенку</a:t>
            </a:r>
            <a:r>
              <a:rPr lang="ru-RU" sz="2400" dirty="0" smtClean="0"/>
              <a:t>?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ru-RU" sz="2400" b="1" i="1" dirty="0"/>
              <a:t>Задание: </a:t>
            </a:r>
            <a:r>
              <a:rPr lang="ru-RU" sz="2400" dirty="0" smtClean="0"/>
              <a:t>выберите </a:t>
            </a:r>
            <a:r>
              <a:rPr lang="ru-RU" sz="2400" dirty="0"/>
              <a:t>правильный ответ </a:t>
            </a:r>
            <a:r>
              <a:rPr lang="ru-RU" sz="2400" dirty="0" smtClean="0"/>
              <a:t>(</a:t>
            </a:r>
            <a:r>
              <a:rPr lang="ru-RU" sz="2400" dirty="0"/>
              <a:t>ответ подтвердите </a:t>
            </a:r>
            <a:r>
              <a:rPr lang="ru-RU" sz="2400" dirty="0" smtClean="0"/>
              <a:t>чертежом). За </a:t>
            </a:r>
            <a:r>
              <a:rPr lang="ru-RU" sz="2400" dirty="0"/>
              <a:t>правильный ответ – </a:t>
            </a:r>
            <a:r>
              <a:rPr lang="ru-RU" sz="2400" dirty="0" smtClean="0"/>
              <a:t>5 баллов.</a:t>
            </a:r>
            <a:endParaRPr lang="ru-RU" sz="2400" dirty="0"/>
          </a:p>
          <a:p>
            <a:r>
              <a:rPr lang="ru-RU" sz="2000" i="1" dirty="0" smtClean="0"/>
              <a:t>(время </a:t>
            </a:r>
            <a:r>
              <a:rPr lang="ru-RU" sz="2000" i="1" dirty="0"/>
              <a:t>выполнения – 3 </a:t>
            </a:r>
            <a:r>
              <a:rPr lang="ru-RU" sz="2000" i="1" dirty="0" smtClean="0"/>
              <a:t>мин)</a:t>
            </a:r>
            <a:endParaRPr lang="ru-RU" sz="20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9372399" y="4533229"/>
            <a:ext cx="1720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/>
              <a:t>Ответ</a:t>
            </a:r>
            <a:r>
              <a:rPr lang="ru-RU" sz="2800" b="1" i="1" dirty="0" smtClean="0"/>
              <a:t>: </a:t>
            </a:r>
            <a:r>
              <a:rPr lang="ru-RU" sz="2800" b="1" i="1" dirty="0" smtClean="0">
                <a:solidFill>
                  <a:srgbClr val="FF6600"/>
                </a:solidFill>
              </a:rPr>
              <a:t>3</a:t>
            </a:r>
            <a:endParaRPr lang="ru-RU" sz="2800" b="1" i="1" dirty="0">
              <a:solidFill>
                <a:srgbClr val="FF6600"/>
              </a:solidFill>
            </a:endParaRPr>
          </a:p>
        </p:txBody>
      </p:sp>
      <p:pic>
        <p:nvPicPr>
          <p:cNvPr id="11" name="Picture 2" descr="F:\19 апреля\Рисунок (3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38" t="13517" r="13058" b="59878"/>
          <a:stretch/>
        </p:blipFill>
        <p:spPr bwMode="auto">
          <a:xfrm>
            <a:off x="948046" y="1183995"/>
            <a:ext cx="2798618" cy="50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s://ds04.infourok.ru/uploads/ex/0f7b/000f1722-bf9635b7/2/hello_html_m4ee053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571" y="369133"/>
            <a:ext cx="1405885" cy="145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:\19 апреля\Рисунок (3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58" t="13517" r="45307" b="59878"/>
          <a:stretch/>
        </p:blipFill>
        <p:spPr bwMode="auto">
          <a:xfrm>
            <a:off x="851064" y="1212095"/>
            <a:ext cx="5201393" cy="519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89944" y="5642777"/>
            <a:ext cx="3352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/>
              <a:t>3. Муха над конусом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87122" y="4909880"/>
            <a:ext cx="3338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/>
              <a:t>1</a:t>
            </a:r>
            <a:r>
              <a:rPr lang="ru-RU" sz="2800" i="1" dirty="0" smtClean="0"/>
              <a:t>. </a:t>
            </a:r>
            <a:r>
              <a:rPr lang="ru-RU" sz="2800" i="1" dirty="0"/>
              <a:t>Муха под конусом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89944" y="5300349"/>
            <a:ext cx="6180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/>
              <a:t>2</a:t>
            </a:r>
            <a:r>
              <a:rPr lang="ru-RU" sz="2800" i="1" dirty="0" smtClean="0"/>
              <a:t>. </a:t>
            </a:r>
            <a:r>
              <a:rPr lang="ru-RU" sz="2800" i="1" dirty="0"/>
              <a:t>Муха коснулась поверхности </a:t>
            </a:r>
            <a:r>
              <a:rPr lang="ru-RU" sz="2800" i="1" dirty="0" smtClean="0"/>
              <a:t>конуса</a:t>
            </a:r>
            <a:endParaRPr lang="ru-RU" sz="28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5089944" y="5670534"/>
            <a:ext cx="3431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solidFill>
                  <a:srgbClr val="FF6600"/>
                </a:solidFill>
              </a:rPr>
              <a:t>3. Муха над конусом</a:t>
            </a:r>
          </a:p>
        </p:txBody>
      </p:sp>
    </p:spTree>
    <p:extLst>
      <p:ext uri="{BB962C8B-B14F-4D97-AF65-F5344CB8AC3E}">
        <p14:creationId xmlns:p14="http://schemas.microsoft.com/office/powerpoint/2010/main" val="19804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7" grpId="0"/>
      <p:bldP spid="7" grpId="1"/>
      <p:bldP spid="9" grpId="0"/>
      <p:bldP spid="6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rosinkabal.ucoz.ru/gr_soln/feerver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3750" y="838200"/>
            <a:ext cx="4315274" cy="545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1914" y="702749"/>
            <a:ext cx="82245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000" b="1" dirty="0" smtClean="0">
                <a:solidFill>
                  <a:srgbClr val="FF6600"/>
                </a:solidFill>
              </a:rPr>
              <a:t>Поздравляем команды ПОБЕДИТЕЛЕЙ и ПРИЗЕРОВ!</a:t>
            </a:r>
            <a:endParaRPr lang="ru-RU" sz="6000" b="1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69261" y="4005942"/>
            <a:ext cx="54972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6600" b="1" dirty="0" smtClean="0">
                <a:solidFill>
                  <a:srgbClr val="00B0F0"/>
                </a:solidFill>
              </a:rPr>
              <a:t>Спасибо всем!</a:t>
            </a:r>
            <a:endParaRPr lang="ru-RU" sz="6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71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20" y="2683639"/>
            <a:ext cx="4234542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51757" y="2596242"/>
            <a:ext cx="751114" cy="38644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9347200" y="3810000"/>
            <a:ext cx="406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9347200" y="1752600"/>
            <a:ext cx="406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441371" y="2513282"/>
            <a:ext cx="419100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600" b="1" i="1" dirty="0">
                <a:solidFill>
                  <a:srgbClr val="CC0000"/>
                </a:solidFill>
                <a:latin typeface="Arial Black" pitchFamily="34" charset="0"/>
              </a:rPr>
              <a:t>    </a:t>
            </a:r>
            <a:r>
              <a:rPr lang="ru-RU" altLang="ru-RU" sz="2000" b="1" i="1" dirty="0" smtClean="0">
                <a:solidFill>
                  <a:srgbClr val="CC0000"/>
                </a:solidFill>
                <a:latin typeface="Arial Black" pitchFamily="34" charset="0"/>
              </a:rPr>
              <a:t>Вопросы</a:t>
            </a:r>
            <a:r>
              <a:rPr lang="ru-RU" altLang="ru-RU" sz="2000" b="1" i="1" dirty="0" smtClean="0">
                <a:solidFill>
                  <a:srgbClr val="CC0000"/>
                </a:solidFill>
              </a:rPr>
              <a:t> </a:t>
            </a:r>
            <a:endParaRPr lang="ru-RU" altLang="ru-RU" sz="2000" b="1" i="1" dirty="0">
              <a:solidFill>
                <a:srgbClr val="CC0000"/>
              </a:solidFill>
            </a:endParaRPr>
          </a:p>
          <a:p>
            <a:endParaRPr lang="ru-RU" altLang="ru-RU" sz="800" b="1" i="1" dirty="0">
              <a:solidFill>
                <a:srgbClr val="CC0000"/>
              </a:solidFill>
            </a:endParaRPr>
          </a:p>
          <a:p>
            <a:pPr marL="0" indent="0"/>
            <a:r>
              <a:rPr lang="ru-RU" altLang="ru-RU" sz="2000" b="1" i="1" dirty="0" smtClean="0"/>
              <a:t>1.Вид </a:t>
            </a:r>
            <a:r>
              <a:rPr lang="ru-RU" altLang="ru-RU" sz="2000" b="1" i="1" dirty="0"/>
              <a:t>спереди</a:t>
            </a:r>
          </a:p>
          <a:p>
            <a:pPr marL="0" indent="0"/>
            <a:r>
              <a:rPr lang="ru-RU" altLang="ru-RU" sz="2000" b="1" i="1" dirty="0" smtClean="0"/>
              <a:t>2. Длина </a:t>
            </a:r>
            <a:r>
              <a:rPr lang="ru-RU" altLang="ru-RU" sz="2000" b="1" i="1" dirty="0"/>
              <a:t>детали</a:t>
            </a:r>
          </a:p>
          <a:p>
            <a:pPr marL="0" indent="0"/>
            <a:r>
              <a:rPr lang="ru-RU" altLang="ru-RU" sz="2000" b="1" i="1" dirty="0" smtClean="0"/>
              <a:t>3. Вид </a:t>
            </a:r>
            <a:r>
              <a:rPr lang="ru-RU" altLang="ru-RU" sz="2000" b="1" i="1" dirty="0"/>
              <a:t>сверху </a:t>
            </a:r>
          </a:p>
          <a:p>
            <a:pPr marL="0" indent="0"/>
            <a:r>
              <a:rPr lang="ru-RU" altLang="ru-RU" sz="2000" b="1" i="1" dirty="0" smtClean="0"/>
              <a:t>4. Высота </a:t>
            </a:r>
            <a:r>
              <a:rPr lang="ru-RU" altLang="ru-RU" sz="2000" b="1" i="1" dirty="0"/>
              <a:t>детали </a:t>
            </a:r>
          </a:p>
          <a:p>
            <a:pPr marL="0" indent="0"/>
            <a:r>
              <a:rPr lang="ru-RU" altLang="ru-RU" sz="2000" b="1" i="1" dirty="0" smtClean="0"/>
              <a:t>5. Вид </a:t>
            </a:r>
            <a:r>
              <a:rPr lang="ru-RU" altLang="ru-RU" sz="2000" b="1" i="1" dirty="0"/>
              <a:t>слева</a:t>
            </a:r>
          </a:p>
          <a:p>
            <a:pPr marL="0" indent="0"/>
            <a:r>
              <a:rPr lang="ru-RU" altLang="ru-RU" sz="2000" b="1" i="1" dirty="0" smtClean="0"/>
              <a:t>6. Ширина </a:t>
            </a:r>
            <a:r>
              <a:rPr lang="ru-RU" altLang="ru-RU" sz="2000" b="1" i="1" dirty="0"/>
              <a:t>детали</a:t>
            </a:r>
          </a:p>
          <a:p>
            <a:pPr marL="0" indent="0"/>
            <a:r>
              <a:rPr lang="ru-RU" altLang="ru-RU" sz="2000" b="1" i="1" dirty="0" smtClean="0"/>
              <a:t>7. Ширина треугольного паза</a:t>
            </a:r>
            <a:endParaRPr lang="ru-RU" altLang="ru-RU" sz="2000" b="1" i="1" dirty="0"/>
          </a:p>
          <a:p>
            <a:pPr marL="0" indent="0"/>
            <a:r>
              <a:rPr lang="ru-RU" altLang="ru-RU" sz="2000" b="1" i="1" dirty="0" smtClean="0"/>
              <a:t>8. Длина </a:t>
            </a:r>
            <a:r>
              <a:rPr lang="ru-RU" altLang="ru-RU" sz="2000" b="1" i="1" dirty="0"/>
              <a:t>отверстия </a:t>
            </a:r>
          </a:p>
          <a:p>
            <a:pPr marL="0" indent="0"/>
            <a:r>
              <a:rPr lang="ru-RU" altLang="ru-RU" sz="2000" b="1" i="1" dirty="0" smtClean="0"/>
              <a:t>9. Высота треугольного</a:t>
            </a:r>
            <a:r>
              <a:rPr lang="ru-RU" altLang="ru-RU" sz="2000" b="1" i="1" dirty="0"/>
              <a:t> </a:t>
            </a:r>
            <a:r>
              <a:rPr lang="ru-RU" altLang="ru-RU" sz="2000" b="1" i="1" dirty="0" smtClean="0"/>
              <a:t>паза</a:t>
            </a:r>
            <a:endParaRPr lang="ru-RU" altLang="ru-RU" sz="2000" b="1" i="1" dirty="0"/>
          </a:p>
          <a:p>
            <a:r>
              <a:rPr lang="ru-RU" altLang="ru-RU" sz="2000" b="1" i="1" dirty="0"/>
              <a:t>10. Высота отверстия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8879112" y="2513282"/>
            <a:ext cx="2369559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 i="1" dirty="0">
                <a:latin typeface="Arial Black" pitchFamily="34" charset="0"/>
              </a:rPr>
              <a:t>Ключ к ребусу</a:t>
            </a:r>
            <a:r>
              <a:rPr lang="ru-RU" altLang="ru-RU" sz="2000" b="1" i="1" dirty="0"/>
              <a:t> </a:t>
            </a:r>
          </a:p>
          <a:p>
            <a:endParaRPr lang="ru-RU" altLang="ru-RU" sz="800" b="1" i="1" dirty="0">
              <a:solidFill>
                <a:srgbClr val="CC0000"/>
              </a:solidFill>
            </a:endParaRPr>
          </a:p>
          <a:p>
            <a:r>
              <a:rPr lang="ru-RU" altLang="ru-RU" sz="2000" b="1" i="1" dirty="0" smtClean="0"/>
              <a:t>Б </a:t>
            </a:r>
            <a:r>
              <a:rPr lang="ru-RU" altLang="ru-RU" sz="2000" b="1" i="1" dirty="0">
                <a:solidFill>
                  <a:srgbClr val="CC0000"/>
                </a:solidFill>
              </a:rPr>
              <a:t>– ключ </a:t>
            </a:r>
            <a:endParaRPr lang="ru-RU" altLang="ru-RU" sz="2000" b="1" i="1" dirty="0" smtClean="0">
              <a:solidFill>
                <a:srgbClr val="CC0000"/>
              </a:solidFill>
            </a:endParaRPr>
          </a:p>
          <a:p>
            <a:r>
              <a:rPr lang="ru-RU" altLang="ru-RU" sz="2000" b="1" i="1" dirty="0" smtClean="0"/>
              <a:t>15</a:t>
            </a:r>
            <a:r>
              <a:rPr lang="ru-RU" altLang="ru-RU" sz="2000" b="1" i="1" dirty="0" smtClean="0">
                <a:solidFill>
                  <a:srgbClr val="CC0000"/>
                </a:solidFill>
              </a:rPr>
              <a:t> </a:t>
            </a:r>
            <a:r>
              <a:rPr lang="ru-RU" altLang="ru-RU" sz="2000" b="1" i="1" dirty="0">
                <a:solidFill>
                  <a:srgbClr val="CC0000"/>
                </a:solidFill>
              </a:rPr>
              <a:t>– задач </a:t>
            </a:r>
          </a:p>
          <a:p>
            <a:r>
              <a:rPr lang="ru-RU" altLang="ru-RU" sz="2000" b="1" i="1" dirty="0" smtClean="0"/>
              <a:t>В</a:t>
            </a:r>
            <a:r>
              <a:rPr lang="ru-RU" altLang="ru-RU" sz="2000" b="1" i="1" dirty="0" smtClean="0">
                <a:solidFill>
                  <a:srgbClr val="CC0000"/>
                </a:solidFill>
              </a:rPr>
              <a:t> </a:t>
            </a:r>
            <a:r>
              <a:rPr lang="ru-RU" altLang="ru-RU" sz="2000" b="1" i="1" dirty="0">
                <a:solidFill>
                  <a:srgbClr val="CC0000"/>
                </a:solidFill>
              </a:rPr>
              <a:t>– терпение </a:t>
            </a:r>
          </a:p>
          <a:p>
            <a:r>
              <a:rPr lang="ru-RU" altLang="ru-RU" sz="2000" b="1" i="1" dirty="0" smtClean="0"/>
              <a:t>60</a:t>
            </a:r>
            <a:r>
              <a:rPr lang="ru-RU" altLang="ru-RU" sz="2000" b="1" i="1" dirty="0" smtClean="0">
                <a:solidFill>
                  <a:srgbClr val="CC0000"/>
                </a:solidFill>
              </a:rPr>
              <a:t> </a:t>
            </a:r>
            <a:r>
              <a:rPr lang="ru-RU" altLang="ru-RU" sz="2000" b="1" i="1" dirty="0">
                <a:solidFill>
                  <a:srgbClr val="CC0000"/>
                </a:solidFill>
              </a:rPr>
              <a:t>– к </a:t>
            </a:r>
          </a:p>
          <a:p>
            <a:r>
              <a:rPr lang="ru-RU" altLang="ru-RU" sz="2000" b="1" i="1" dirty="0" smtClean="0"/>
              <a:t>65</a:t>
            </a:r>
            <a:r>
              <a:rPr lang="ru-RU" altLang="ru-RU" sz="2000" b="1" i="1" dirty="0" smtClean="0">
                <a:solidFill>
                  <a:srgbClr val="CC0000"/>
                </a:solidFill>
              </a:rPr>
              <a:t> </a:t>
            </a:r>
            <a:r>
              <a:rPr lang="ru-RU" altLang="ru-RU" sz="2000" b="1" i="1" dirty="0">
                <a:solidFill>
                  <a:srgbClr val="CC0000"/>
                </a:solidFill>
              </a:rPr>
              <a:t>– есть </a:t>
            </a:r>
          </a:p>
          <a:p>
            <a:r>
              <a:rPr lang="ru-RU" altLang="ru-RU" sz="2000" b="1" i="1" dirty="0" smtClean="0"/>
              <a:t>70 </a:t>
            </a:r>
            <a:r>
              <a:rPr lang="ru-RU" altLang="ru-RU" sz="2000" b="1" i="1" dirty="0">
                <a:solidFill>
                  <a:srgbClr val="CC0000"/>
                </a:solidFill>
              </a:rPr>
              <a:t>– плюс </a:t>
            </a:r>
          </a:p>
          <a:p>
            <a:r>
              <a:rPr lang="ru-RU" altLang="ru-RU" sz="2000" b="1" i="1" dirty="0" smtClean="0"/>
              <a:t>13</a:t>
            </a:r>
            <a:r>
              <a:rPr lang="ru-RU" altLang="ru-RU" sz="2000" b="1" i="1" dirty="0" smtClean="0">
                <a:solidFill>
                  <a:srgbClr val="CC0000"/>
                </a:solidFill>
              </a:rPr>
              <a:t> </a:t>
            </a:r>
            <a:r>
              <a:rPr lang="ru-RU" altLang="ru-RU" sz="2000" b="1" i="1" dirty="0">
                <a:solidFill>
                  <a:srgbClr val="CC0000"/>
                </a:solidFill>
              </a:rPr>
              <a:t>– наших </a:t>
            </a:r>
          </a:p>
          <a:p>
            <a:r>
              <a:rPr lang="ru-RU" altLang="ru-RU" sz="2000" b="1" i="1" dirty="0" smtClean="0"/>
              <a:t>А</a:t>
            </a:r>
            <a:r>
              <a:rPr lang="ru-RU" altLang="ru-RU" sz="2000" b="1" i="1" dirty="0" smtClean="0">
                <a:solidFill>
                  <a:srgbClr val="CC0000"/>
                </a:solidFill>
              </a:rPr>
              <a:t> </a:t>
            </a:r>
            <a:r>
              <a:rPr lang="ru-RU" altLang="ru-RU" sz="2000" b="1" i="1" dirty="0">
                <a:solidFill>
                  <a:srgbClr val="CC0000"/>
                </a:solidFill>
              </a:rPr>
              <a:t>– желание </a:t>
            </a:r>
          </a:p>
          <a:p>
            <a:r>
              <a:rPr lang="ru-RU" altLang="ru-RU" sz="2000" b="1" i="1" dirty="0" smtClean="0"/>
              <a:t>30 </a:t>
            </a:r>
            <a:r>
              <a:rPr lang="ru-RU" altLang="ru-RU" sz="2000" b="1" i="1" dirty="0">
                <a:solidFill>
                  <a:srgbClr val="CC0000"/>
                </a:solidFill>
              </a:rPr>
              <a:t>– всех </a:t>
            </a:r>
          </a:p>
          <a:p>
            <a:r>
              <a:rPr lang="ru-RU" altLang="ru-RU" sz="2000" b="1" i="1" dirty="0" smtClean="0"/>
              <a:t>20</a:t>
            </a:r>
            <a:r>
              <a:rPr lang="ru-RU" altLang="ru-RU" sz="2000" b="1" i="1" dirty="0" smtClean="0">
                <a:solidFill>
                  <a:srgbClr val="CC0000"/>
                </a:solidFill>
              </a:rPr>
              <a:t> </a:t>
            </a:r>
            <a:r>
              <a:rPr lang="ru-RU" altLang="ru-RU" sz="2000" b="1" i="1" dirty="0">
                <a:solidFill>
                  <a:srgbClr val="CC0000"/>
                </a:solidFill>
              </a:rPr>
              <a:t>– решению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5995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594FF"/>
                </a:solidFill>
              </a:rPr>
              <a:t>Конкурс «Разминка для ума»</a:t>
            </a:r>
            <a:endParaRPr lang="ru-RU" sz="4800" dirty="0">
              <a:solidFill>
                <a:srgbClr val="0594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313" y="1211247"/>
            <a:ext cx="92365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Задание:</a:t>
            </a:r>
            <a:r>
              <a:rPr lang="ru-RU" sz="2800" b="1" dirty="0"/>
              <a:t> </a:t>
            </a:r>
            <a:r>
              <a:rPr lang="ru-RU" sz="2800" dirty="0"/>
              <a:t>по наглядному изображению и предложенным вопросам составьте фразу. Для решения данного ребуса вам предлагается </a:t>
            </a:r>
            <a:r>
              <a:rPr lang="ru-RU" sz="2800" dirty="0" smtClean="0"/>
              <a:t>ключ</a:t>
            </a:r>
            <a:r>
              <a:rPr lang="ru-RU" sz="2800" dirty="0"/>
              <a:t> </a:t>
            </a:r>
            <a:r>
              <a:rPr lang="ru-RU" sz="2400" i="1" dirty="0" smtClean="0"/>
              <a:t>(</a:t>
            </a:r>
            <a:r>
              <a:rPr lang="ru-RU" sz="2400" i="1" dirty="0"/>
              <a:t>в</a:t>
            </a:r>
            <a:r>
              <a:rPr lang="ru-RU" sz="2400" i="1" dirty="0" smtClean="0"/>
              <a:t>ремя </a:t>
            </a:r>
            <a:r>
              <a:rPr lang="ru-RU" sz="2400" i="1" dirty="0"/>
              <a:t>выполнения </a:t>
            </a:r>
            <a:r>
              <a:rPr lang="ru-RU" sz="2400" i="1" dirty="0" smtClean="0"/>
              <a:t>- 3 минуты)</a:t>
            </a:r>
            <a:endParaRPr lang="ru-RU" sz="2400" b="1" i="1" dirty="0"/>
          </a:p>
        </p:txBody>
      </p:sp>
      <p:pic>
        <p:nvPicPr>
          <p:cNvPr id="17" name="Picture 6" descr="https://ds04.infourok.ru/uploads/ex/0f7b/000f1722-bf9635b7/2/hello_html_m4ee053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571" y="369133"/>
            <a:ext cx="1405885" cy="145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313" y="1350010"/>
            <a:ext cx="93072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Ответ:</a:t>
            </a:r>
            <a:r>
              <a:rPr lang="ru-RU" sz="2800" dirty="0"/>
              <a:t> </a:t>
            </a:r>
            <a:r>
              <a:rPr lang="ru-RU" sz="2800" i="1" dirty="0" smtClean="0"/>
              <a:t> </a:t>
            </a:r>
            <a:r>
              <a:rPr lang="ru-RU" sz="2800" b="1" i="1" dirty="0" smtClean="0">
                <a:solidFill>
                  <a:srgbClr val="FF6600"/>
                </a:solidFill>
              </a:rPr>
              <a:t>Желание </a:t>
            </a:r>
            <a:r>
              <a:rPr lang="ru-RU" sz="2800" b="1" i="1" dirty="0">
                <a:solidFill>
                  <a:srgbClr val="FF6600"/>
                </a:solidFill>
              </a:rPr>
              <a:t>плюс терпение есть ключ к решению всех наших </a:t>
            </a:r>
            <a:r>
              <a:rPr lang="ru-RU" sz="2800" b="1" i="1" dirty="0" smtClean="0">
                <a:solidFill>
                  <a:srgbClr val="FF6600"/>
                </a:solidFill>
              </a:rPr>
              <a:t>задач.</a:t>
            </a:r>
            <a:endParaRPr lang="ru-RU" sz="28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13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0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314" y="365125"/>
            <a:ext cx="10526486" cy="1325563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594FF"/>
                </a:solidFill>
              </a:rPr>
              <a:t>Конкурс «Чтение чертежей по развертке»</a:t>
            </a:r>
            <a:endParaRPr lang="ru-RU" sz="4800" dirty="0">
              <a:solidFill>
                <a:srgbClr val="0594FF"/>
              </a:solidFill>
            </a:endParaRPr>
          </a:p>
        </p:txBody>
      </p:sp>
      <p:pic>
        <p:nvPicPr>
          <p:cNvPr id="1026" name="Picture 2" descr="F:\19 апреля\Рисунок (3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44" t="24007" r="19426" b="51843"/>
          <a:stretch/>
        </p:blipFill>
        <p:spPr bwMode="auto">
          <a:xfrm>
            <a:off x="4278085" y="1861458"/>
            <a:ext cx="6887387" cy="383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https://cdn.vectorstock.com/i/1000x1000/33/14/pair-of-compasses-isolated-on-white-vector-1877331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8" b="91204" l="1000" r="98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35" t="4457" r="17179" b="12727"/>
          <a:stretch/>
        </p:blipFill>
        <p:spPr bwMode="auto">
          <a:xfrm>
            <a:off x="10804956" y="457200"/>
            <a:ext cx="870857" cy="17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1629" y="1785257"/>
            <a:ext cx="392974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Задание</a:t>
            </a:r>
            <a:r>
              <a:rPr lang="ru-RU" sz="2800" b="1" i="1" dirty="0"/>
              <a:t>:</a:t>
            </a:r>
            <a:r>
              <a:rPr lang="ru-RU" sz="2800" dirty="0"/>
              <a:t> определите и напишите номера моделей, изготовленных по данному чертежу развёртки. За каждый правильный ответ – 1 </a:t>
            </a:r>
            <a:r>
              <a:rPr lang="ru-RU" sz="2800" dirty="0" smtClean="0"/>
              <a:t>балл </a:t>
            </a:r>
            <a:r>
              <a:rPr lang="ru-RU" sz="2400" i="1" dirty="0" smtClean="0"/>
              <a:t>(время </a:t>
            </a:r>
            <a:r>
              <a:rPr lang="ru-RU" sz="2400" i="1" dirty="0"/>
              <a:t>выполнения – 2 </a:t>
            </a:r>
            <a:r>
              <a:rPr lang="ru-RU" sz="2400" i="1" dirty="0" smtClean="0"/>
              <a:t>минуты)</a:t>
            </a:r>
            <a:endParaRPr lang="ru-RU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110343" y="1937304"/>
            <a:ext cx="2074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Ответ: </a:t>
            </a:r>
            <a:r>
              <a:rPr lang="ru-RU" sz="2800" b="1" i="1" dirty="0" smtClean="0">
                <a:solidFill>
                  <a:srgbClr val="FF6600"/>
                </a:solidFill>
              </a:rPr>
              <a:t>2, 3</a:t>
            </a:r>
            <a:endParaRPr lang="ru-RU" sz="2800" b="1" i="1" dirty="0">
              <a:solidFill>
                <a:srgbClr val="FF66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648199" y="5193276"/>
            <a:ext cx="762000" cy="739438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677399" y="3124991"/>
            <a:ext cx="762000" cy="739438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42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2932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594FF"/>
                </a:solidFill>
              </a:rPr>
              <a:t>Конкурс «Строительные блоки»</a:t>
            </a:r>
            <a:endParaRPr lang="ru-RU" sz="4800" dirty="0">
              <a:solidFill>
                <a:srgbClr val="0594FF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2892" t="14883" r="59639" b="6744"/>
          <a:stretch/>
        </p:blipFill>
        <p:spPr bwMode="auto">
          <a:xfrm>
            <a:off x="1132114" y="2590801"/>
            <a:ext cx="3570515" cy="366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41084" t="74651" b="3256"/>
          <a:stretch/>
        </p:blipFill>
        <p:spPr bwMode="auto">
          <a:xfrm>
            <a:off x="5323114" y="3886200"/>
            <a:ext cx="6041572" cy="127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https://cdn.vectorstock.com/i/1000x1000/33/14/pair-of-compasses-isolated-on-white-vector-1877331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8" b="91204" l="1000" r="98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35" t="4457" r="17179" b="12727"/>
          <a:stretch/>
        </p:blipFill>
        <p:spPr bwMode="auto">
          <a:xfrm>
            <a:off x="10804956" y="457200"/>
            <a:ext cx="870857" cy="17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9342" y="1249349"/>
            <a:ext cx="93943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Задание</a:t>
            </a:r>
            <a:r>
              <a:rPr lang="ru-RU" sz="2800" b="1" i="1" dirty="0"/>
              <a:t>: </a:t>
            </a:r>
            <a:r>
              <a:rPr lang="ru-RU" sz="2800" dirty="0"/>
              <a:t>укажите, сколько блоков гранями соприкасается с блоком, отмеченным цифрой. За каждый правильный ответ – 1 </a:t>
            </a:r>
            <a:r>
              <a:rPr lang="ru-RU" sz="2800" dirty="0" smtClean="0"/>
              <a:t>балл </a:t>
            </a:r>
            <a:r>
              <a:rPr lang="ru-RU" sz="2400" i="1" dirty="0" smtClean="0"/>
              <a:t>(время </a:t>
            </a:r>
            <a:r>
              <a:rPr lang="ru-RU" sz="2400" i="1" dirty="0"/>
              <a:t>выполнения – 2 </a:t>
            </a:r>
            <a:r>
              <a:rPr lang="ru-RU" sz="2400" i="1" dirty="0" smtClean="0"/>
              <a:t>минуты)</a:t>
            </a:r>
            <a:endParaRPr lang="ru-RU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950844" y="452168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6600"/>
                </a:solidFill>
              </a:rPr>
              <a:t>3</a:t>
            </a:r>
            <a:endParaRPr lang="ru-RU" sz="3200" b="1" dirty="0">
              <a:solidFill>
                <a:srgbClr val="FF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54143" y="452301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6600"/>
                </a:solidFill>
              </a:rPr>
              <a:t>2</a:t>
            </a:r>
            <a:endParaRPr lang="ru-RU" sz="3200" b="1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39943" y="452301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6600"/>
                </a:solidFill>
              </a:rPr>
              <a:t>5</a:t>
            </a:r>
            <a:endParaRPr lang="ru-RU" sz="3200" b="1" dirty="0">
              <a:solidFill>
                <a:srgbClr val="FF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36628" y="452301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6600"/>
                </a:solidFill>
              </a:rPr>
              <a:t>4</a:t>
            </a:r>
            <a:endParaRPr lang="ru-RU" sz="3200" b="1" dirty="0">
              <a:solidFill>
                <a:srgbClr val="FF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26050" y="452301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6600"/>
                </a:solidFill>
              </a:rPr>
              <a:t>7</a:t>
            </a:r>
            <a:endParaRPr lang="ru-RU" sz="3200" b="1" dirty="0">
              <a:solidFill>
                <a:srgbClr val="FF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08547" y="3362980"/>
            <a:ext cx="1455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Ответ: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420703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2931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594FF"/>
                </a:solidFill>
              </a:rPr>
              <a:t>Конкурс «Бочки – ящики»</a:t>
            </a:r>
            <a:endParaRPr lang="ru-RU" sz="4800" dirty="0">
              <a:solidFill>
                <a:srgbClr val="0594FF"/>
              </a:solidFill>
            </a:endParaRPr>
          </a:p>
        </p:txBody>
      </p:sp>
      <p:pic>
        <p:nvPicPr>
          <p:cNvPr id="3" name="Picture 12" descr="https://cdn.vectorstock.com/i/1000x1000/33/14/pair-of-compasses-isolated-on-white-vector-187733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8" b="91204" l="1000" r="98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35" t="4457" r="17179" b="12727"/>
          <a:stretch/>
        </p:blipFill>
        <p:spPr bwMode="auto">
          <a:xfrm>
            <a:off x="10804956" y="457200"/>
            <a:ext cx="870857" cy="17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2257" y="1044752"/>
            <a:ext cx="99168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 </a:t>
            </a:r>
            <a:r>
              <a:rPr lang="ru-RU" sz="2400" dirty="0"/>
              <a:t>дворе у дома лежали бочки и ящики. После дождя хозяин решил убрать их в сарай. На земле остались следы различной формы. </a:t>
            </a:r>
          </a:p>
          <a:p>
            <a:r>
              <a:rPr lang="ru-RU" sz="2400" b="1" i="1" dirty="0"/>
              <a:t>Задание:</a:t>
            </a:r>
            <a:r>
              <a:rPr lang="ru-RU" sz="2400" dirty="0"/>
              <a:t> Сколько бочек и ящиков стояло около дома? </a:t>
            </a:r>
            <a:endParaRPr lang="ru-RU" sz="2400" dirty="0" smtClean="0"/>
          </a:p>
          <a:p>
            <a:r>
              <a:rPr lang="ru-RU" sz="2400" dirty="0" smtClean="0"/>
              <a:t>За </a:t>
            </a:r>
            <a:r>
              <a:rPr lang="ru-RU" sz="2400" dirty="0"/>
              <a:t>каждый правильный ответ – 1 </a:t>
            </a:r>
            <a:r>
              <a:rPr lang="ru-RU" sz="2400" dirty="0" smtClean="0"/>
              <a:t>балл </a:t>
            </a:r>
            <a:r>
              <a:rPr lang="ru-RU" sz="2000" i="1" dirty="0" smtClean="0"/>
              <a:t>(время </a:t>
            </a:r>
            <a:r>
              <a:rPr lang="ru-RU" sz="2000" i="1" dirty="0"/>
              <a:t>выполнения – 1 </a:t>
            </a:r>
            <a:r>
              <a:rPr lang="ru-RU" sz="2000" i="1" dirty="0" smtClean="0"/>
              <a:t>минута)</a:t>
            </a:r>
            <a:endParaRPr lang="ru-RU" sz="2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613348" y="2743200"/>
            <a:ext cx="4627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/>
              <a:t>Ответ:</a:t>
            </a:r>
            <a:r>
              <a:rPr lang="ru-RU" sz="2800" i="1" dirty="0"/>
              <a:t> </a:t>
            </a:r>
            <a:r>
              <a:rPr lang="ru-RU" sz="2800" b="1" i="1" dirty="0">
                <a:solidFill>
                  <a:srgbClr val="FF6600"/>
                </a:solidFill>
              </a:rPr>
              <a:t>4 – бочки и 2 ящика</a:t>
            </a:r>
          </a:p>
        </p:txBody>
      </p:sp>
      <p:pic>
        <p:nvPicPr>
          <p:cNvPr id="1026" name="Picture 2" descr="F:\19 апреля\Рисунок 1(2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69" t="11717" r="19169" b="51313"/>
          <a:stretch/>
        </p:blipFill>
        <p:spPr bwMode="auto">
          <a:xfrm>
            <a:off x="1270985" y="2614412"/>
            <a:ext cx="4838566" cy="368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1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344" y="818850"/>
            <a:ext cx="3250418" cy="527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6601" y="4300524"/>
            <a:ext cx="3332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Ответ:  </a:t>
            </a:r>
            <a:r>
              <a:rPr lang="ru-RU" sz="2800" b="1" i="1" dirty="0" smtClean="0">
                <a:solidFill>
                  <a:srgbClr val="FF6600"/>
                </a:solidFill>
              </a:rPr>
              <a:t>12 кубиков</a:t>
            </a:r>
            <a:endParaRPr lang="ru-RU" sz="2800" b="1" i="1" dirty="0">
              <a:solidFill>
                <a:srgbClr val="FF66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2931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594FF"/>
                </a:solidFill>
              </a:rPr>
              <a:t>Конкурс «Кубики»</a:t>
            </a:r>
            <a:endParaRPr lang="ru-RU" sz="4800" dirty="0">
              <a:solidFill>
                <a:srgbClr val="0594FF"/>
              </a:solidFill>
            </a:endParaRPr>
          </a:p>
        </p:txBody>
      </p:sp>
      <p:pic>
        <p:nvPicPr>
          <p:cNvPr id="12" name="Picture 12" descr="https://cdn.vectorstock.com/i/1000x1000/33/14/pair-of-compasses-isolated-on-white-vector-1877331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8" b="91204" l="1000" r="98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35" t="4457" r="17179" b="12727"/>
          <a:stretch/>
        </p:blipFill>
        <p:spPr bwMode="auto">
          <a:xfrm>
            <a:off x="10804956" y="457200"/>
            <a:ext cx="870857" cy="17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9972" y="1229418"/>
            <a:ext cx="59653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Дано</a:t>
            </a:r>
            <a:r>
              <a:rPr lang="ru-RU" sz="2400" b="1" i="1" dirty="0"/>
              <a:t>:</a:t>
            </a:r>
            <a:r>
              <a:rPr lang="ru-RU" sz="2400" dirty="0"/>
              <a:t> две проекции конструкции кубиков. </a:t>
            </a:r>
          </a:p>
          <a:p>
            <a:r>
              <a:rPr lang="ru-RU" sz="2400" b="1" i="1" dirty="0"/>
              <a:t>Задание: </a:t>
            </a:r>
            <a:r>
              <a:rPr lang="ru-RU" sz="2400" dirty="0"/>
              <a:t>определите, какое количество кубиков изображено на </a:t>
            </a:r>
            <a:r>
              <a:rPr lang="ru-RU" sz="2400" dirty="0" smtClean="0"/>
              <a:t>чертеже? </a:t>
            </a:r>
          </a:p>
          <a:p>
            <a:r>
              <a:rPr lang="ru-RU" sz="2400" dirty="0" smtClean="0"/>
              <a:t>За </a:t>
            </a:r>
            <a:r>
              <a:rPr lang="ru-RU" sz="2400" dirty="0"/>
              <a:t>правильный ответ – 1 балл.</a:t>
            </a:r>
          </a:p>
          <a:p>
            <a:r>
              <a:rPr lang="ru-RU" sz="2000" i="1" dirty="0" smtClean="0"/>
              <a:t>(время </a:t>
            </a:r>
            <a:r>
              <a:rPr lang="ru-RU" sz="2000" i="1" dirty="0"/>
              <a:t>выполнения – 1 </a:t>
            </a:r>
            <a:r>
              <a:rPr lang="ru-RU" sz="2000" i="1" dirty="0" smtClean="0"/>
              <a:t>минута)</a:t>
            </a:r>
            <a:endParaRPr lang="ru-RU" sz="20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134867" y="4300524"/>
            <a:ext cx="631372" cy="665048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13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2932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594FF"/>
                </a:solidFill>
              </a:rPr>
              <a:t>Конкурс «Чашка кофе»</a:t>
            </a:r>
            <a:endParaRPr lang="ru-RU" sz="4800" dirty="0">
              <a:solidFill>
                <a:srgbClr val="0594FF"/>
              </a:solidFill>
            </a:endParaRPr>
          </a:p>
        </p:txBody>
      </p:sp>
      <p:pic>
        <p:nvPicPr>
          <p:cNvPr id="3" name="Picture 3" descr="C:\Users\111\Pictures\DOObJCnX4AAn-Nq.jpg"/>
          <p:cNvPicPr>
            <a:picLocks noChangeAspect="1" noChangeArrowheads="1"/>
          </p:cNvPicPr>
          <p:nvPr/>
        </p:nvPicPr>
        <p:blipFill>
          <a:blip r:embed="rId2" cstate="print"/>
          <a:srcRect l="1111" t="10316" b="4444"/>
          <a:stretch>
            <a:fillRect/>
          </a:stretch>
        </p:blipFill>
        <p:spPr bwMode="auto">
          <a:xfrm>
            <a:off x="721251" y="1317172"/>
            <a:ext cx="6350456" cy="4963885"/>
          </a:xfrm>
          <a:prstGeom prst="rect">
            <a:avLst/>
          </a:prstGeom>
          <a:noFill/>
        </p:spPr>
      </p:pic>
      <p:pic>
        <p:nvPicPr>
          <p:cNvPr id="4" name="Picture 4" descr="C:\Users\111\Pictures\DOQv14cVwAAV7gZ.jpg"/>
          <p:cNvPicPr>
            <a:picLocks noChangeAspect="1" noChangeArrowheads="1"/>
          </p:cNvPicPr>
          <p:nvPr/>
        </p:nvPicPr>
        <p:blipFill>
          <a:blip r:embed="rId3" cstate="print"/>
          <a:srcRect t="11628" b="3488"/>
          <a:stretch>
            <a:fillRect/>
          </a:stretch>
        </p:blipFill>
        <p:spPr bwMode="auto">
          <a:xfrm>
            <a:off x="599570" y="1317171"/>
            <a:ext cx="6484270" cy="4963886"/>
          </a:xfrm>
          <a:prstGeom prst="rect">
            <a:avLst/>
          </a:prstGeom>
          <a:noFill/>
        </p:spPr>
      </p:pic>
      <p:pic>
        <p:nvPicPr>
          <p:cNvPr id="5" name="Picture 6" descr="https://ds04.infourok.ru/uploads/ex/0f7b/000f1722-bf9635b7/2/hello_html_m4ee053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571" y="369133"/>
            <a:ext cx="1405885" cy="145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03293" y="2070738"/>
            <a:ext cx="433516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Задание</a:t>
            </a:r>
            <a:r>
              <a:rPr lang="ru-RU" sz="2800" b="1" i="1" dirty="0"/>
              <a:t>: </a:t>
            </a:r>
            <a:r>
              <a:rPr lang="ru-RU" sz="2800" dirty="0"/>
              <a:t>установите, какая чашка наполнится первой?</a:t>
            </a:r>
          </a:p>
          <a:p>
            <a:r>
              <a:rPr lang="ru-RU" sz="2800" dirty="0"/>
              <a:t>За правильный ответ – 1 </a:t>
            </a:r>
            <a:r>
              <a:rPr lang="ru-RU" sz="2800" dirty="0" smtClean="0"/>
              <a:t>балл </a:t>
            </a:r>
            <a:r>
              <a:rPr lang="ru-RU" sz="2400" i="1" dirty="0" smtClean="0"/>
              <a:t>(время </a:t>
            </a:r>
            <a:r>
              <a:rPr lang="ru-RU" sz="2400" i="1" dirty="0"/>
              <a:t>выполнения – 1 </a:t>
            </a:r>
            <a:r>
              <a:rPr lang="ru-RU" sz="2400" i="1" dirty="0" smtClean="0"/>
              <a:t>минута)</a:t>
            </a:r>
            <a:endParaRPr lang="ru-RU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643778" y="2362200"/>
            <a:ext cx="3291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Ответ: </a:t>
            </a:r>
            <a:r>
              <a:rPr lang="ru-RU" sz="2800" b="1" i="1" dirty="0" smtClean="0">
                <a:solidFill>
                  <a:srgbClr val="FF6600"/>
                </a:solidFill>
              </a:rPr>
              <a:t>5-ая чашка</a:t>
            </a:r>
            <a:endParaRPr lang="ru-RU" sz="2800" b="1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08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wnloads\с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2" t="15415" r="3479" b="3952"/>
          <a:stretch/>
        </p:blipFill>
        <p:spPr bwMode="auto">
          <a:xfrm>
            <a:off x="5236029" y="1926771"/>
            <a:ext cx="6439784" cy="42127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2931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594FF"/>
                </a:solidFill>
              </a:rPr>
              <a:t>Конкурс «Большая разница»</a:t>
            </a:r>
            <a:endParaRPr lang="ru-RU" sz="4800" dirty="0">
              <a:solidFill>
                <a:srgbClr val="0594FF"/>
              </a:solidFill>
            </a:endParaRPr>
          </a:p>
        </p:txBody>
      </p:sp>
      <p:pic>
        <p:nvPicPr>
          <p:cNvPr id="4" name="Picture 12" descr="https://cdn.vectorstock.com/i/1000x1000/33/14/pair-of-compasses-isolated-on-white-vector-187733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8" b="91204" l="1000" r="98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35" t="4457" r="17179" b="12727"/>
          <a:stretch/>
        </p:blipFill>
        <p:spPr bwMode="auto">
          <a:xfrm>
            <a:off x="10804956" y="457200"/>
            <a:ext cx="870857" cy="17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2257" y="1251857"/>
            <a:ext cx="52360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Под </a:t>
            </a:r>
            <a:r>
              <a:rPr lang="ru-RU" sz="2400" dirty="0"/>
              <a:t>цифрами даны проекции геометрических тел, под буквами – варианты сечений.</a:t>
            </a:r>
          </a:p>
          <a:p>
            <a:r>
              <a:rPr lang="ru-RU" sz="2400" b="1" i="1" dirty="0"/>
              <a:t>Задание: </a:t>
            </a:r>
            <a:r>
              <a:rPr lang="ru-RU" sz="2400" dirty="0"/>
              <a:t>напишите буквенные обозначения сечений, соответствующих чертежам.</a:t>
            </a:r>
          </a:p>
          <a:p>
            <a:r>
              <a:rPr lang="ru-RU" sz="2400" dirty="0"/>
              <a:t>За каждый правильный ответ – 1 </a:t>
            </a:r>
            <a:r>
              <a:rPr lang="ru-RU" sz="2400" dirty="0" smtClean="0"/>
              <a:t>балл</a:t>
            </a:r>
            <a:endParaRPr lang="ru-RU" sz="2400" dirty="0"/>
          </a:p>
          <a:p>
            <a:r>
              <a:rPr lang="ru-RU" sz="2000" i="1" dirty="0" smtClean="0"/>
              <a:t>(время </a:t>
            </a:r>
            <a:r>
              <a:rPr lang="ru-RU" sz="2000" i="1" dirty="0"/>
              <a:t>выполнения – 3 </a:t>
            </a:r>
            <a:r>
              <a:rPr lang="ru-RU" sz="2000" i="1" dirty="0" smtClean="0"/>
              <a:t>минуты)</a:t>
            </a:r>
            <a:endParaRPr lang="ru-RU" sz="2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42257" y="4637314"/>
            <a:ext cx="5116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Ответ: </a:t>
            </a:r>
            <a:r>
              <a:rPr lang="ru-RU" sz="2800" b="1" i="1" dirty="0" smtClean="0">
                <a:solidFill>
                  <a:srgbClr val="BD92DE"/>
                </a:solidFill>
              </a:rPr>
              <a:t>1 – В, </a:t>
            </a:r>
            <a:r>
              <a:rPr lang="ru-RU" sz="2800" b="1" i="1" dirty="0" smtClean="0">
                <a:solidFill>
                  <a:srgbClr val="FFC000"/>
                </a:solidFill>
              </a:rPr>
              <a:t>2 – Д, </a:t>
            </a:r>
            <a:r>
              <a:rPr lang="ru-RU" sz="2800" b="1" i="1" dirty="0" smtClean="0">
                <a:solidFill>
                  <a:srgbClr val="92D050"/>
                </a:solidFill>
              </a:rPr>
              <a:t>3 – Б, </a:t>
            </a:r>
            <a:r>
              <a:rPr lang="ru-RU" sz="2800" b="1" i="1" dirty="0" smtClean="0">
                <a:solidFill>
                  <a:srgbClr val="00B0F0"/>
                </a:solidFill>
              </a:rPr>
              <a:t>4 – Ж</a:t>
            </a:r>
            <a:endParaRPr lang="ru-RU" sz="2800" b="1" i="1" dirty="0">
              <a:solidFill>
                <a:srgbClr val="00B0F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257800" y="1910442"/>
            <a:ext cx="598714" cy="576943"/>
          </a:xfrm>
          <a:prstGeom prst="ellipse">
            <a:avLst/>
          </a:prstGeom>
          <a:noFill/>
          <a:ln>
            <a:solidFill>
              <a:srgbClr val="BD92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437313" y="3826326"/>
            <a:ext cx="598714" cy="576943"/>
          </a:xfrm>
          <a:prstGeom prst="ellipse">
            <a:avLst/>
          </a:prstGeom>
          <a:noFill/>
          <a:ln>
            <a:solidFill>
              <a:srgbClr val="BD92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150429" y="4872062"/>
            <a:ext cx="598714" cy="57694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923314" y="1900262"/>
            <a:ext cx="598714" cy="57694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304314" y="3826328"/>
            <a:ext cx="598714" cy="576943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455921" y="1894819"/>
            <a:ext cx="598714" cy="576943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418705" y="4856436"/>
            <a:ext cx="598714" cy="576943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0091057" y="1894819"/>
            <a:ext cx="598714" cy="576943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34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wnloads\ср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" t="19567" r="1671" b="5686"/>
          <a:stretch/>
        </p:blipFill>
        <p:spPr bwMode="auto">
          <a:xfrm>
            <a:off x="816429" y="2441301"/>
            <a:ext cx="6520542" cy="36764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2931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594FF"/>
                </a:solidFill>
              </a:rPr>
              <a:t>Конкурс «Типы разрезов и сечений»</a:t>
            </a:r>
            <a:endParaRPr lang="ru-RU" sz="4800" dirty="0">
              <a:solidFill>
                <a:srgbClr val="0594FF"/>
              </a:solidFill>
            </a:endParaRPr>
          </a:p>
        </p:txBody>
      </p:sp>
      <p:pic>
        <p:nvPicPr>
          <p:cNvPr id="4" name="Picture 12" descr="https://cdn.vectorstock.com/i/1000x1000/33/14/pair-of-compasses-isolated-on-white-vector-187733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8" b="91204" l="1000" r="98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35" t="4457" r="17179" b="12727"/>
          <a:stretch/>
        </p:blipFill>
        <p:spPr bwMode="auto">
          <a:xfrm>
            <a:off x="10804956" y="457200"/>
            <a:ext cx="870857" cy="17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6429" y="1240971"/>
            <a:ext cx="9895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Под </a:t>
            </a:r>
            <a:r>
              <a:rPr lang="ru-RU" sz="2400" dirty="0"/>
              <a:t>цифрами представлены чертежи с изображением разрезов и </a:t>
            </a:r>
            <a:r>
              <a:rPr lang="ru-RU" sz="2400" dirty="0" smtClean="0"/>
              <a:t>сечений. </a:t>
            </a:r>
            <a:r>
              <a:rPr lang="ru-RU" sz="2400" b="1" i="1" dirty="0" smtClean="0"/>
              <a:t>Задание</a:t>
            </a:r>
            <a:r>
              <a:rPr lang="ru-RU" sz="2400" b="1" i="1" dirty="0"/>
              <a:t>:</a:t>
            </a:r>
            <a:r>
              <a:rPr lang="ru-RU" sz="2400" dirty="0"/>
              <a:t> напишите названия разрезов и сечений.</a:t>
            </a:r>
          </a:p>
          <a:p>
            <a:r>
              <a:rPr lang="ru-RU" sz="2400" dirty="0"/>
              <a:t>За каждый правильный ответ – </a:t>
            </a:r>
            <a:r>
              <a:rPr lang="ru-RU" sz="2400" dirty="0" smtClean="0"/>
              <a:t>2 балла </a:t>
            </a:r>
            <a:r>
              <a:rPr lang="ru-RU" sz="2000" i="1" dirty="0" smtClean="0"/>
              <a:t>(время </a:t>
            </a:r>
            <a:r>
              <a:rPr lang="ru-RU" sz="2000" i="1" dirty="0"/>
              <a:t>выполнения – 2 </a:t>
            </a:r>
            <a:r>
              <a:rPr lang="ru-RU" sz="2000" i="1" dirty="0" smtClean="0"/>
              <a:t>минуты)</a:t>
            </a:r>
            <a:endParaRPr lang="ru-RU" sz="2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360371" y="2692254"/>
            <a:ext cx="458010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Ответ:</a:t>
            </a:r>
          </a:p>
          <a:p>
            <a:r>
              <a:rPr lang="ru-RU" sz="2800" b="1" i="1" dirty="0" smtClean="0"/>
              <a:t>1 –</a:t>
            </a:r>
            <a:r>
              <a:rPr lang="ru-RU" sz="2800" i="1" dirty="0" smtClean="0"/>
              <a:t> </a:t>
            </a:r>
            <a:r>
              <a:rPr lang="ru-RU" sz="2800" b="1" i="1" dirty="0" smtClean="0">
                <a:solidFill>
                  <a:srgbClr val="FF6600"/>
                </a:solidFill>
              </a:rPr>
              <a:t>наложенное сечение</a:t>
            </a:r>
          </a:p>
          <a:p>
            <a:r>
              <a:rPr lang="ru-RU" sz="2800" b="1" i="1" dirty="0" smtClean="0"/>
              <a:t>2 –</a:t>
            </a:r>
            <a:r>
              <a:rPr lang="ru-RU" sz="2800" i="1" dirty="0" smtClean="0"/>
              <a:t> </a:t>
            </a:r>
            <a:r>
              <a:rPr lang="ru-RU" sz="2800" b="1" i="1" dirty="0" smtClean="0">
                <a:solidFill>
                  <a:srgbClr val="FF6600"/>
                </a:solidFill>
              </a:rPr>
              <a:t>вынесенное сечение</a:t>
            </a:r>
          </a:p>
          <a:p>
            <a:r>
              <a:rPr lang="ru-RU" sz="2800" b="1" i="1" dirty="0" smtClean="0"/>
              <a:t>3 – </a:t>
            </a:r>
            <a:r>
              <a:rPr lang="ru-RU" sz="2800" b="1" i="1" dirty="0" smtClean="0">
                <a:solidFill>
                  <a:srgbClr val="FF6600"/>
                </a:solidFill>
              </a:rPr>
              <a:t>горизонтальный разрез</a:t>
            </a:r>
            <a:endParaRPr lang="ru-RU" sz="2800" b="1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50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 Широкоформатный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 Широкоформатный</Template>
  <TotalTime>3431</TotalTime>
  <Words>692</Words>
  <Application>Microsoft Office PowerPoint</Application>
  <PresentationFormat>Произвольный</PresentationFormat>
  <Paragraphs>92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3 Широкоформатный</vt:lpstr>
      <vt:lpstr>Игра – соревнование «Черчение с увлечением»</vt:lpstr>
      <vt:lpstr>Конкурс «Разминка для ума»</vt:lpstr>
      <vt:lpstr>Конкурс «Чтение чертежей по развертке»</vt:lpstr>
      <vt:lpstr>Конкурс «Строительные блоки»</vt:lpstr>
      <vt:lpstr>Конкурс «Бочки – ящики»</vt:lpstr>
      <vt:lpstr>Конкурс «Кубики»</vt:lpstr>
      <vt:lpstr>Конкурс «Чашка кофе»</vt:lpstr>
      <vt:lpstr>Конкурс «Большая разница»</vt:lpstr>
      <vt:lpstr>Конкурс «Типы разрезов и сечений»</vt:lpstr>
      <vt:lpstr>Конкурс «Конструкторское бюро»</vt:lpstr>
      <vt:lpstr>Конкурс «Следствие ведут юные инженеры»</vt:lpstr>
      <vt:lpstr>Конкурс «Конструкторская смекалка»</vt:lpstr>
      <vt:lpstr>Конкурс «В поисках истины»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Нот-11</dc:creator>
  <cp:lastModifiedBy>User</cp:lastModifiedBy>
  <cp:revision>153</cp:revision>
  <dcterms:created xsi:type="dcterms:W3CDTF">2014-10-29T03:00:56Z</dcterms:created>
  <dcterms:modified xsi:type="dcterms:W3CDTF">2018-09-28T16:17:37Z</dcterms:modified>
</cp:coreProperties>
</file>