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2" r:id="rId3"/>
    <p:sldId id="281" r:id="rId4"/>
    <p:sldId id="257" r:id="rId5"/>
    <p:sldId id="274" r:id="rId6"/>
    <p:sldId id="258" r:id="rId7"/>
    <p:sldId id="263" r:id="rId8"/>
    <p:sldId id="275" r:id="rId9"/>
    <p:sldId id="259" r:id="rId10"/>
    <p:sldId id="260" r:id="rId11"/>
    <p:sldId id="272" r:id="rId12"/>
    <p:sldId id="276" r:id="rId13"/>
    <p:sldId id="262" r:id="rId14"/>
    <p:sldId id="273" r:id="rId15"/>
    <p:sldId id="271" r:id="rId16"/>
    <p:sldId id="277" r:id="rId17"/>
    <p:sldId id="270" r:id="rId18"/>
    <p:sldId id="266" r:id="rId19"/>
    <p:sldId id="278" r:id="rId20"/>
    <p:sldId id="269" r:id="rId21"/>
    <p:sldId id="268" r:id="rId22"/>
    <p:sldId id="279" r:id="rId23"/>
    <p:sldId id="267" r:id="rId24"/>
    <p:sldId id="283" r:id="rId25"/>
    <p:sldId id="280" r:id="rId26"/>
    <p:sldId id="264" r:id="rId27"/>
    <p:sldId id="284"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2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2397349C-D3BE-4C05-9B58-13CBF6AE4A95}" type="datetimeFigureOut">
              <a:rPr lang="ru-RU"/>
              <a:pPr>
                <a:defRPr/>
              </a:pPr>
              <a:t>19.04.2018</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703CD7B3-9F00-4BBA-82F1-869CD5CB6CF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AA328FE-B4A1-4DA5-BD5E-BFC5BA8D0A03}" type="datetimeFigureOut">
              <a:rPr lang="ru-RU"/>
              <a:pPr>
                <a:defRPr/>
              </a:pPr>
              <a:t>19.04.2018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05694F51-5F78-4ACC-895E-BE80146789A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EE86AA4-E574-4370-A5F0-F3525311D060}" type="datetimeFigureOut">
              <a:rPr lang="ru-RU"/>
              <a:pPr>
                <a:defRPr/>
              </a:pPr>
              <a:t>19.04.2018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D9CE5D7-41FA-4C58-9B1C-035453CBED9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41B0D6F-21B4-4D51-9354-636D493896D1}" type="datetimeFigureOut">
              <a:rPr lang="ru-RU"/>
              <a:pPr>
                <a:defRPr/>
              </a:pPr>
              <a:t>19.04.2018</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4E5C321-AB38-4AC1-AA4D-1E40A4C97BD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pPr>
              <a:defRPr/>
            </a:pPr>
            <a:fld id="{7BEF102C-1D40-49EE-9193-CE7F9BDAE15A}" type="datetimeFigureOut">
              <a:rPr lang="ru-RU"/>
              <a:pPr>
                <a:defRPr/>
              </a:pPr>
              <a:t>19.04.2018</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58B59D55-DF7A-46C1-9907-1B242AA6C5D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1DFECEE5-205F-4E95-8743-99F3C71DD0A6}" type="datetimeFigureOut">
              <a:rPr lang="ru-RU"/>
              <a:pPr>
                <a:defRPr/>
              </a:pPr>
              <a:t>19.04.2018</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CFD3D3A-1188-4EE3-A1FA-4CBD5020D8B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2F8CE094-FE09-4C42-A515-538121DD25BC}" type="datetimeFigureOut">
              <a:rPr lang="ru-RU"/>
              <a:pPr>
                <a:defRPr/>
              </a:pPr>
              <a:t>19.04.2018</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75250C26-95C6-4B94-B0A3-707830C37E2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3523595B-3D44-47B2-902B-22E8BFACE85B}" type="datetimeFigureOut">
              <a:rPr lang="ru-RU"/>
              <a:pPr>
                <a:defRPr/>
              </a:pPr>
              <a:t>19.04.2018</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0A547604-52AF-461E-B7AC-8D152B8AC97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A4B92374-392D-4BD6-94A9-41187D68C009}" type="datetimeFigureOut">
              <a:rPr lang="ru-RU"/>
              <a:pPr>
                <a:defRPr/>
              </a:pPr>
              <a:t>19.04.2018</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F588D731-2811-460C-BAF4-5501680FACD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5AD416E4-3AEA-4FCF-9664-F5D3BE7A498B}" type="datetimeFigureOut">
              <a:rPr lang="ru-RU"/>
              <a:pPr>
                <a:defRPr/>
              </a:pPr>
              <a:t>19.04.2018</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57AEC1F-9E7E-480D-92D6-C292D14D51E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pPr>
              <a:defRPr/>
            </a:pPr>
            <a:fld id="{C6D8CDCB-74F7-403E-AEEA-0B56071EB7E5}" type="datetimeFigureOut">
              <a:rPr lang="ru-RU"/>
              <a:pPr>
                <a:defRPr/>
              </a:pPr>
              <a:t>19.04.2018</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5320B7DA-B2CD-48F5-93D5-5F3666A10ED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p>
            <a:r>
              <a:rPr lang="ru-RU"/>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8B12BD18-B20E-49BA-8DD9-644D60F3D57D}" type="datetimeFigureOut">
              <a:rPr lang="ru-RU"/>
              <a:pPr>
                <a:defRPr/>
              </a:pPr>
              <a:t>19.04.2018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44AA4BF6-F688-466C-8E8B-CCC25396F33A}"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7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orbel" pitchFamily="34" charset="0"/>
        </a:defRPr>
      </a:lvl2pPr>
      <a:lvl3pPr algn="l" rtl="0" eaLnBrk="0" fontAlgn="base" hangingPunct="0">
        <a:spcBef>
          <a:spcPct val="0"/>
        </a:spcBef>
        <a:spcAft>
          <a:spcPct val="0"/>
        </a:spcAft>
        <a:defRPr sz="4300">
          <a:solidFill>
            <a:srgbClr val="572314"/>
          </a:solidFill>
          <a:latin typeface="Corbel" pitchFamily="34" charset="0"/>
        </a:defRPr>
      </a:lvl3pPr>
      <a:lvl4pPr algn="l" rtl="0" eaLnBrk="0" fontAlgn="base" hangingPunct="0">
        <a:spcBef>
          <a:spcPct val="0"/>
        </a:spcBef>
        <a:spcAft>
          <a:spcPct val="0"/>
        </a:spcAft>
        <a:defRPr sz="4300">
          <a:solidFill>
            <a:srgbClr val="572314"/>
          </a:solidFill>
          <a:latin typeface="Corbel" pitchFamily="34" charset="0"/>
        </a:defRPr>
      </a:lvl4pPr>
      <a:lvl5pPr algn="l" rtl="0" eaLnBrk="0" fontAlgn="base" hangingPunct="0">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G:\&#1063;&#1090;&#1086;%20&#1043;&#1076;&#1077;%20&#1050;&#1086;&#1075;&#1076;&#1072;\&#1054;&#1073;&#1083;&#1072;&#1089;&#1090;&#1085;&#1072;&#1103;%20&#1080;&#1075;&#1088;&#1072;\&#1079;&#1072;&#1089;&#1090;&#1072;&#1074;&#1082;&#1072;%20&#1082;%20&#1080;&#1075;&#1088;&#1077;%20-&#1063;&#1090;&#1086;-&#1043;&#1076;&#1077;-%20&#1050;&#1086;&#1075;&#1076;&#1072;.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1925" y="360363"/>
            <a:ext cx="7407275" cy="3932237"/>
          </a:xfrm>
        </p:spPr>
        <p:txBody>
          <a:bodyPr>
            <a:normAutofit fontScale="90000"/>
          </a:bodyPr>
          <a:lstStyle/>
          <a:p>
            <a:pPr algn="ctr" eaLnBrk="1" fontAlgn="auto" hangingPunct="1">
              <a:spcAft>
                <a:spcPts val="0"/>
              </a:spcAft>
              <a:defRPr/>
            </a:pPr>
            <a:r>
              <a:rPr lang="ru-RU" sz="4400" b="1" i="1" dirty="0">
                <a:solidFill>
                  <a:schemeClr val="tx2">
                    <a:satMod val="130000"/>
                  </a:schemeClr>
                </a:solidFill>
                <a:latin typeface="Times New Roman" pitchFamily="18" charset="0"/>
                <a:cs typeface="Times New Roman" pitchFamily="18" charset="0"/>
              </a:rPr>
              <a:t>«Что? Где? Когда?»</a:t>
            </a:r>
            <a:r>
              <a:rPr lang="ru-RU" sz="4400" b="1" dirty="0">
                <a:solidFill>
                  <a:schemeClr val="tx2"/>
                </a:solidFill>
                <a:latin typeface="Times New Roman" pitchFamily="18" charset="0"/>
                <a:cs typeface="Times New Roman" pitchFamily="18" charset="0"/>
              </a:rPr>
              <a:t> </a:t>
            </a:r>
            <a:br>
              <a:rPr lang="ru-RU" sz="4400" b="1" dirty="0">
                <a:solidFill>
                  <a:schemeClr val="tx2"/>
                </a:solidFill>
                <a:latin typeface="Times New Roman" pitchFamily="18" charset="0"/>
                <a:cs typeface="Times New Roman" pitchFamily="18" charset="0"/>
              </a:rPr>
            </a:br>
            <a:r>
              <a:rPr lang="ru-RU" sz="4400" b="1" dirty="0">
                <a:solidFill>
                  <a:schemeClr val="tx2"/>
                </a:solidFill>
                <a:latin typeface="Times New Roman" pitchFamily="18" charset="0"/>
                <a:cs typeface="Times New Roman" pitchFamily="18" charset="0"/>
              </a:rPr>
              <a:t/>
            </a:r>
            <a:br>
              <a:rPr lang="ru-RU" sz="4400" b="1" dirty="0">
                <a:solidFill>
                  <a:schemeClr val="tx2"/>
                </a:solidFill>
                <a:latin typeface="Times New Roman" pitchFamily="18" charset="0"/>
                <a:cs typeface="Times New Roman" pitchFamily="18" charset="0"/>
              </a:rPr>
            </a:br>
            <a:r>
              <a:rPr lang="ru-RU" sz="3100" b="1" dirty="0">
                <a:solidFill>
                  <a:schemeClr val="tx2"/>
                </a:solidFill>
                <a:latin typeface="Times New Roman" pitchFamily="18" charset="0"/>
                <a:cs typeface="Times New Roman" pitchFamily="18" charset="0"/>
              </a:rPr>
              <a:t>Чемпионат МАОУ ПГО «СОШ – Лицей №4 «Интеллект» среди учащихся 7-8 классов</a:t>
            </a:r>
            <a:r>
              <a:rPr lang="ru-RU" sz="4400" b="1" dirty="0">
                <a:solidFill>
                  <a:schemeClr val="tx2"/>
                </a:solidFill>
                <a:latin typeface="Times New Roman" pitchFamily="18" charset="0"/>
                <a:cs typeface="Times New Roman" pitchFamily="18" charset="0"/>
              </a:rPr>
              <a:t/>
            </a:r>
            <a:br>
              <a:rPr lang="ru-RU" sz="4400" b="1" dirty="0">
                <a:solidFill>
                  <a:schemeClr val="tx2"/>
                </a:solidFill>
                <a:latin typeface="Times New Roman" pitchFamily="18" charset="0"/>
                <a:cs typeface="Times New Roman" pitchFamily="18" charset="0"/>
              </a:rPr>
            </a:br>
            <a:r>
              <a:rPr lang="ru-RU" b="1" i="1" dirty="0">
                <a:solidFill>
                  <a:schemeClr val="tx2">
                    <a:satMod val="130000"/>
                  </a:schemeClr>
                </a:solidFill>
                <a:latin typeface="Times New Roman" pitchFamily="18" charset="0"/>
                <a:cs typeface="Times New Roman" pitchFamily="18" charset="0"/>
              </a:rPr>
              <a:t/>
            </a:r>
            <a:br>
              <a:rPr lang="ru-RU" b="1" i="1" dirty="0">
                <a:solidFill>
                  <a:schemeClr val="tx2">
                    <a:satMod val="130000"/>
                  </a:schemeClr>
                </a:solidFill>
                <a:latin typeface="Times New Roman" pitchFamily="18" charset="0"/>
                <a:cs typeface="Times New Roman" pitchFamily="18" charset="0"/>
              </a:rPr>
            </a:br>
            <a:endParaRPr lang="ru-RU" b="1" i="1" dirty="0">
              <a:solidFill>
                <a:schemeClr val="tx2">
                  <a:satMod val="130000"/>
                </a:schemeClr>
              </a:solidFill>
              <a:latin typeface="Times New Roman" pitchFamily="18" charset="0"/>
              <a:cs typeface="Times New Roman" pitchFamily="18" charset="0"/>
            </a:endParaRPr>
          </a:p>
        </p:txBody>
      </p:sp>
      <p:sp>
        <p:nvSpPr>
          <p:cNvPr id="13314" name="Подзаголовок 3"/>
          <p:cNvSpPr>
            <a:spLocks noGrp="1"/>
          </p:cNvSpPr>
          <p:nvPr>
            <p:ph type="subTitle" idx="1"/>
          </p:nvPr>
        </p:nvSpPr>
        <p:spPr>
          <a:xfrm>
            <a:off x="1243013" y="3149600"/>
            <a:ext cx="5832475" cy="1873250"/>
          </a:xfrm>
        </p:spPr>
        <p:txBody>
          <a:bodyPr/>
          <a:lstStyle/>
          <a:p>
            <a:pPr marL="26988" eaLnBrk="1" hangingPunct="1"/>
            <a:r>
              <a:rPr lang="ru-RU" sz="4000" b="1" i="1" smtClean="0">
                <a:solidFill>
                  <a:srgbClr val="C00000"/>
                </a:solidFill>
                <a:latin typeface="Times New Roman" pitchFamily="18" charset="0"/>
                <a:cs typeface="Times New Roman" pitchFamily="18" charset="0"/>
              </a:rPr>
              <a:t>Тема: «Наука. Техника.»</a:t>
            </a:r>
          </a:p>
        </p:txBody>
      </p:sp>
      <p:pic>
        <p:nvPicPr>
          <p:cNvPr id="13315" name="Picture 2" descr="http://spirovo-school2.ucoz.ru/NOU/gerb_nou.jpg"/>
          <p:cNvPicPr>
            <a:picLocks noChangeAspect="1" noChangeArrowheads="1"/>
          </p:cNvPicPr>
          <p:nvPr/>
        </p:nvPicPr>
        <p:blipFill>
          <a:blip r:embed="rId3"/>
          <a:srcRect/>
          <a:stretch>
            <a:fillRect/>
          </a:stretch>
        </p:blipFill>
        <p:spPr bwMode="auto">
          <a:xfrm>
            <a:off x="6858000" y="3708400"/>
            <a:ext cx="2286000" cy="3149600"/>
          </a:xfrm>
          <a:prstGeom prst="rect">
            <a:avLst/>
          </a:prstGeom>
          <a:noFill/>
          <a:ln w="9525">
            <a:noFill/>
            <a:miter lim="800000"/>
            <a:headEnd/>
            <a:tailEnd/>
          </a:ln>
        </p:spPr>
      </p:pic>
      <p:sp>
        <p:nvSpPr>
          <p:cNvPr id="13316" name="Подзаголовок 3"/>
          <p:cNvSpPr txBox="1">
            <a:spLocks/>
          </p:cNvSpPr>
          <p:nvPr/>
        </p:nvSpPr>
        <p:spPr bwMode="auto">
          <a:xfrm>
            <a:off x="1243013" y="4984750"/>
            <a:ext cx="6102350" cy="1873250"/>
          </a:xfrm>
          <a:prstGeom prst="rect">
            <a:avLst/>
          </a:prstGeom>
          <a:noFill/>
          <a:ln w="9525">
            <a:noFill/>
            <a:miter lim="800000"/>
            <a:headEnd/>
            <a:tailEnd/>
          </a:ln>
        </p:spPr>
        <p:txBody>
          <a:bodyPr tIns="0"/>
          <a:lstStyle/>
          <a:p>
            <a:pPr marL="26988">
              <a:spcBef>
                <a:spcPts val="600"/>
              </a:spcBef>
              <a:buClr>
                <a:schemeClr val="accent1"/>
              </a:buClr>
              <a:buSzPct val="80000"/>
              <a:buFont typeface="Wingdings 2" pitchFamily="18" charset="2"/>
              <a:buNone/>
            </a:pPr>
            <a:r>
              <a:rPr lang="ru-RU" sz="3200" b="1" i="1">
                <a:solidFill>
                  <a:srgbClr val="C00000"/>
                </a:solidFill>
                <a:latin typeface="Corbel" pitchFamily="34" charset="0"/>
              </a:rPr>
              <a:t>«Ключом ко всякой науке является вопросительный знак.»               Оноре де Бальзак.</a:t>
            </a:r>
            <a:endParaRPr lang="ru-RU" sz="3200" b="1" i="1">
              <a:solidFill>
                <a:srgbClr val="C00000"/>
              </a:solidFill>
              <a:latin typeface="Times New Roman" pitchFamily="18" charset="0"/>
              <a:cs typeface="Times New Roman" pitchFamily="18" charset="0"/>
            </a:endParaRPr>
          </a:p>
        </p:txBody>
      </p:sp>
      <p:pic>
        <p:nvPicPr>
          <p:cNvPr id="13319" name="заставка к игре -Что-Где- Когда.mp3">
            <a:hlinkClick r:id="" action="ppaction://media"/>
          </p:cNvPr>
          <p:cNvPicPr>
            <a:picLocks noRot="1" noChangeAspect="1" noChangeArrowheads="1"/>
          </p:cNvPicPr>
          <p:nvPr>
            <a:audioFile r:link="rId1"/>
          </p:nvPr>
        </p:nvPicPr>
        <p:blipFill>
          <a:blip r:embed="rId4"/>
          <a:srcRect/>
          <a:stretch>
            <a:fillRect/>
          </a:stretch>
        </p:blipFill>
        <p:spPr bwMode="auto">
          <a:xfrm>
            <a:off x="8604250" y="6237288"/>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098" fill="hold"/>
                                        <p:tgtEl>
                                          <p:spTgt spid="133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4"/>
          <p:cNvSpPr>
            <a:spLocks noGrp="1"/>
          </p:cNvSpPr>
          <p:nvPr>
            <p:ph idx="1"/>
          </p:nvPr>
        </p:nvSpPr>
        <p:spPr>
          <a:xfrm>
            <a:off x="1000125" y="214313"/>
            <a:ext cx="7497763" cy="6527800"/>
          </a:xfrm>
        </p:spPr>
        <p:txBody>
          <a:bodyPr/>
          <a:lstStyle/>
          <a:p>
            <a:pPr eaLnBrk="1" hangingPunct="1">
              <a:buFont typeface="Wingdings 2" pitchFamily="18" charset="2"/>
              <a:buNone/>
            </a:pPr>
            <a:r>
              <a:rPr lang="ru-RU" b="1" smtClean="0">
                <a:solidFill>
                  <a:srgbClr val="663300"/>
                </a:solidFill>
              </a:rPr>
              <a:t>5.</a:t>
            </a:r>
            <a:r>
              <a:rPr lang="ru-RU" b="1" smtClean="0"/>
              <a:t> </a:t>
            </a:r>
            <a:r>
              <a:rPr lang="ru-RU" sz="4000" b="1" smtClean="0">
                <a:solidFill>
                  <a:srgbClr val="663300"/>
                </a:solidFill>
              </a:rPr>
              <a:t>Самым древним </a:t>
            </a:r>
            <a:r>
              <a:rPr lang="ru-RU" sz="4000" b="1" smtClean="0">
                <a:solidFill>
                  <a:srgbClr val="C00000"/>
                </a:solidFill>
              </a:rPr>
              <a:t>ИКСОМ </a:t>
            </a:r>
            <a:r>
              <a:rPr lang="ru-RU" sz="4000" b="1" smtClean="0">
                <a:solidFill>
                  <a:srgbClr val="663300"/>
                </a:solidFill>
              </a:rPr>
              <a:t>археологи признают плоский, тяжелый камень. На Руси в качестве </a:t>
            </a:r>
            <a:r>
              <a:rPr lang="ru-RU" sz="4000" b="1" smtClean="0">
                <a:solidFill>
                  <a:srgbClr val="C00000"/>
                </a:solidFill>
              </a:rPr>
              <a:t>ИКСА</a:t>
            </a:r>
            <a:r>
              <a:rPr lang="ru-RU" sz="4000" b="1" smtClean="0">
                <a:solidFill>
                  <a:srgbClr val="663300"/>
                </a:solidFill>
              </a:rPr>
              <a:t> долгое время использовались деревянные орудия, которые назывались по-разному: "ребрак", "пральник", "раскатка". Назовите ИКС.</a:t>
            </a:r>
          </a:p>
        </p:txBody>
      </p:sp>
      <p:pic>
        <p:nvPicPr>
          <p:cNvPr id="22530" name="Picture 2" descr="http://spirovo-school2.ucoz.ru/NOU/gerb_nou.jpg"/>
          <p:cNvPicPr>
            <a:picLocks noChangeAspect="1" noChangeArrowheads="1"/>
          </p:cNvPicPr>
          <p:nvPr/>
        </p:nvPicPr>
        <p:blipFill>
          <a:blip r:embed="rId2"/>
          <a:srcRect/>
          <a:stretch>
            <a:fillRect/>
          </a:stretch>
        </p:blipFill>
        <p:spPr bwMode="auto">
          <a:xfrm>
            <a:off x="7596188" y="4724400"/>
            <a:ext cx="1428750" cy="19700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755650" y="214313"/>
            <a:ext cx="8208963" cy="5878512"/>
          </a:xfrm>
        </p:spPr>
        <p:txBody>
          <a:bodyPr>
            <a:normAutofit lnSpcReduction="10000"/>
          </a:bodyPr>
          <a:lstStyle/>
          <a:p>
            <a:pPr eaLnBrk="1" hangingPunct="1">
              <a:lnSpc>
                <a:spcPct val="90000"/>
              </a:lnSpc>
              <a:buFont typeface="Wingdings 2" pitchFamily="18" charset="2"/>
              <a:buNone/>
              <a:defRPr/>
            </a:pPr>
            <a:r>
              <a:rPr lang="ru-RU" sz="4000" b="1" dirty="0">
                <a:solidFill>
                  <a:srgbClr val="663300"/>
                </a:solidFill>
              </a:rPr>
              <a:t>6. </a:t>
            </a:r>
            <a:r>
              <a:rPr lang="ru-RU" sz="3600" b="1" dirty="0">
                <a:solidFill>
                  <a:srgbClr val="663300"/>
                </a:solidFill>
              </a:rPr>
              <a:t>Одна из английских фирм выпускает «вечный» электрический фонарик. Реклама сообщает, что ему не вредит погружение на глубину до 150 метров, фонарик не поддается коррозии, его не возможно сломать или разбить. На это изделие дается гарантия сроком на всю жизнь владельца. Однако в гарантийном талоне есть примечание: «Фирма не отвечает за последствия нападения на фонарик акулы, медведя и…» Кого?</a:t>
            </a:r>
          </a:p>
        </p:txBody>
      </p:sp>
      <p:pic>
        <p:nvPicPr>
          <p:cNvPr id="23554" name="Picture 2" descr="http://spirovo-school2.ucoz.ru/NOU/gerb_nou.jpg"/>
          <p:cNvPicPr>
            <a:picLocks noChangeAspect="1" noChangeArrowheads="1"/>
          </p:cNvPicPr>
          <p:nvPr/>
        </p:nvPicPr>
        <p:blipFill>
          <a:blip r:embed="rId2"/>
          <a:srcRect/>
          <a:stretch>
            <a:fillRect/>
          </a:stretch>
        </p:blipFill>
        <p:spPr bwMode="auto">
          <a:xfrm>
            <a:off x="8329613" y="5734050"/>
            <a:ext cx="814387" cy="1123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pPr eaLnBrk="1" hangingPunct="1">
              <a:defRPr/>
            </a:pPr>
            <a:r>
              <a:rPr lang="ru-RU" dirty="0"/>
              <a:t>Вопросы от учителя биологии:</a:t>
            </a:r>
          </a:p>
        </p:txBody>
      </p:sp>
      <p:sp>
        <p:nvSpPr>
          <p:cNvPr id="24578" name="Объект 6"/>
          <p:cNvSpPr>
            <a:spLocks noGrp="1"/>
          </p:cNvSpPr>
          <p:nvPr>
            <p:ph idx="1"/>
          </p:nvPr>
        </p:nvSpPr>
        <p:spPr/>
        <p:txBody>
          <a:bodyPr/>
          <a:lstStyle/>
          <a:p>
            <a:pPr eaLnBrk="1" hangingPunct="1"/>
            <a:endParaRPr lang="ru-RU" smtClean="0"/>
          </a:p>
        </p:txBody>
      </p:sp>
      <p:pic>
        <p:nvPicPr>
          <p:cNvPr id="24579" name="Объект 5"/>
          <p:cNvPicPr>
            <a:picLocks noChangeAspect="1"/>
          </p:cNvPicPr>
          <p:nvPr/>
        </p:nvPicPr>
        <p:blipFill>
          <a:blip r:embed="rId2"/>
          <a:srcRect/>
          <a:stretch>
            <a:fillRect/>
          </a:stretch>
        </p:blipFill>
        <p:spPr bwMode="auto">
          <a:xfrm>
            <a:off x="1187450" y="1660525"/>
            <a:ext cx="6408738" cy="4649788"/>
          </a:xfrm>
          <a:prstGeom prst="rect">
            <a:avLst/>
          </a:prstGeom>
          <a:noFill/>
          <a:ln w="9525">
            <a:noFill/>
            <a:miter lim="800000"/>
            <a:headEnd/>
            <a:tailEnd/>
          </a:ln>
        </p:spPr>
      </p:pic>
      <p:pic>
        <p:nvPicPr>
          <p:cNvPr id="24580" name="Picture 2" descr="http://spirovo-school2.ucoz.ru/NOU/gerb_nou.jpg"/>
          <p:cNvPicPr>
            <a:picLocks noChangeAspect="1" noChangeArrowheads="1"/>
          </p:cNvPicPr>
          <p:nvPr/>
        </p:nvPicPr>
        <p:blipFill>
          <a:blip r:embed="rId3"/>
          <a:srcRect/>
          <a:stretch>
            <a:fillRect/>
          </a:stretch>
        </p:blipFill>
        <p:spPr bwMode="auto">
          <a:xfrm>
            <a:off x="7415213" y="4324350"/>
            <a:ext cx="1766887" cy="2435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4"/>
          <p:cNvSpPr>
            <a:spLocks noGrp="1"/>
          </p:cNvSpPr>
          <p:nvPr>
            <p:ph idx="1"/>
          </p:nvPr>
        </p:nvSpPr>
        <p:spPr>
          <a:xfrm>
            <a:off x="1000125" y="0"/>
            <a:ext cx="7497763" cy="5014913"/>
          </a:xfrm>
        </p:spPr>
        <p:txBody>
          <a:bodyPr/>
          <a:lstStyle/>
          <a:p>
            <a:pPr eaLnBrk="1" hangingPunct="1">
              <a:buFont typeface="Wingdings 2" pitchFamily="18" charset="2"/>
              <a:buNone/>
            </a:pPr>
            <a:r>
              <a:rPr lang="ru-RU" sz="2800" b="1" smtClean="0">
                <a:solidFill>
                  <a:srgbClr val="663300"/>
                </a:solidFill>
              </a:rPr>
              <a:t>7</a:t>
            </a:r>
            <a:r>
              <a:rPr lang="ru-RU" sz="4400" b="1" smtClean="0">
                <a:solidFill>
                  <a:srgbClr val="663300"/>
                </a:solidFill>
              </a:rPr>
              <a:t>. </a:t>
            </a:r>
            <a:r>
              <a:rPr lang="ru-RU" sz="2800" b="1" smtClean="0">
                <a:solidFill>
                  <a:srgbClr val="663300"/>
                </a:solidFill>
              </a:rPr>
              <a:t>Доктор медицинских наук профессор Змановский, пытаясь выделить главные компоненты здоровья современного человека и найти соотношения между ними, вывел "формулу здоровья". Приведем ее, опуская некоторые детали: З (здоровье) равняется: в числителе — Д (двигательная активность), Т (термозакаливание), П (рациональное питание), а в знаменателе стоят буквы Б, К, А. Этими буквами обозначены факторы, отрицательно влияющие на уровень здоровья. Расшифруйте их (или хотя два из них).</a:t>
            </a:r>
          </a:p>
        </p:txBody>
      </p:sp>
      <p:pic>
        <p:nvPicPr>
          <p:cNvPr id="25602" name="Picture 2" descr="http://spirovo-school2.ucoz.ru/NOU/gerb_nou.jpg"/>
          <p:cNvPicPr>
            <a:picLocks noChangeAspect="1" noChangeArrowheads="1"/>
          </p:cNvPicPr>
          <p:nvPr/>
        </p:nvPicPr>
        <p:blipFill>
          <a:blip r:embed="rId2"/>
          <a:srcRect/>
          <a:stretch>
            <a:fillRect/>
          </a:stretch>
        </p:blipFill>
        <p:spPr bwMode="auto">
          <a:xfrm>
            <a:off x="8328025" y="5734050"/>
            <a:ext cx="815975" cy="11239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4"/>
          <p:cNvSpPr>
            <a:spLocks noGrp="1"/>
          </p:cNvSpPr>
          <p:nvPr>
            <p:ph idx="1"/>
          </p:nvPr>
        </p:nvSpPr>
        <p:spPr>
          <a:xfrm>
            <a:off x="1000125" y="214313"/>
            <a:ext cx="7497763" cy="4800600"/>
          </a:xfrm>
        </p:spPr>
        <p:txBody>
          <a:bodyPr/>
          <a:lstStyle/>
          <a:p>
            <a:pPr eaLnBrk="1" hangingPunct="1">
              <a:buFont typeface="Wingdings 2" pitchFamily="18" charset="2"/>
              <a:buNone/>
            </a:pPr>
            <a:r>
              <a:rPr lang="ru-RU" b="1" smtClean="0">
                <a:solidFill>
                  <a:srgbClr val="663300"/>
                </a:solidFill>
              </a:rPr>
              <a:t>8</a:t>
            </a:r>
            <a:r>
              <a:rPr lang="ru-RU" smtClean="0">
                <a:solidFill>
                  <a:srgbClr val="663300"/>
                </a:solidFill>
              </a:rPr>
              <a:t>.</a:t>
            </a:r>
            <a:r>
              <a:rPr lang="ru-RU" smtClean="0"/>
              <a:t> </a:t>
            </a:r>
            <a:r>
              <a:rPr lang="ru-RU" sz="4000" b="1" smtClean="0">
                <a:solidFill>
                  <a:srgbClr val="663300"/>
                </a:solidFill>
              </a:rPr>
              <a:t>После долгих исследований мозга различных животных ученые пришли к выводу, что отнюдь не обезьяны являются нашими ближайшими братьями по разуму: они занимают лишь третье место. </a:t>
            </a:r>
            <a:r>
              <a:rPr lang="ru-RU" sz="4000" b="1" smtClean="0">
                <a:solidFill>
                  <a:srgbClr val="C00000"/>
                </a:solidFill>
              </a:rPr>
              <a:t>После кого?</a:t>
            </a:r>
          </a:p>
          <a:p>
            <a:pPr eaLnBrk="1" hangingPunct="1">
              <a:buFont typeface="Wingdings 2" pitchFamily="18" charset="2"/>
              <a:buNone/>
            </a:pPr>
            <a:endParaRPr lang="ru-RU" smtClean="0"/>
          </a:p>
          <a:p>
            <a:pPr eaLnBrk="1" hangingPunct="1"/>
            <a:endParaRPr lang="ru-RU" smtClean="0"/>
          </a:p>
        </p:txBody>
      </p:sp>
      <p:pic>
        <p:nvPicPr>
          <p:cNvPr id="26626" name="Picture 2" descr="http://spirovo-school2.ucoz.ru/NOU/gerb_nou.jpg"/>
          <p:cNvPicPr>
            <a:picLocks noChangeAspect="1" noChangeArrowheads="1"/>
          </p:cNvPicPr>
          <p:nvPr/>
        </p:nvPicPr>
        <p:blipFill>
          <a:blip r:embed="rId2"/>
          <a:srcRect/>
          <a:stretch>
            <a:fillRect/>
          </a:stretch>
        </p:blipFill>
        <p:spPr bwMode="auto">
          <a:xfrm>
            <a:off x="7742238" y="4926013"/>
            <a:ext cx="1401762" cy="19319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4"/>
          <p:cNvSpPr>
            <a:spLocks noGrp="1"/>
          </p:cNvSpPr>
          <p:nvPr>
            <p:ph idx="1"/>
          </p:nvPr>
        </p:nvSpPr>
        <p:spPr>
          <a:xfrm>
            <a:off x="1000125" y="214313"/>
            <a:ext cx="8035925" cy="5591175"/>
          </a:xfrm>
        </p:spPr>
        <p:txBody>
          <a:bodyPr/>
          <a:lstStyle/>
          <a:p>
            <a:pPr eaLnBrk="1" hangingPunct="1">
              <a:buFont typeface="Wingdings 2" pitchFamily="18" charset="2"/>
              <a:buNone/>
            </a:pPr>
            <a:r>
              <a:rPr lang="ru-RU" sz="4400" b="1" smtClean="0">
                <a:solidFill>
                  <a:srgbClr val="663300"/>
                </a:solidFill>
              </a:rPr>
              <a:t>9</a:t>
            </a:r>
            <a:r>
              <a:rPr lang="ru-RU" smtClean="0">
                <a:solidFill>
                  <a:srgbClr val="663300"/>
                </a:solidFill>
              </a:rPr>
              <a:t>. </a:t>
            </a:r>
            <a:r>
              <a:rPr lang="ru-RU" sz="4000" b="1" smtClean="0">
                <a:solidFill>
                  <a:srgbClr val="663300"/>
                </a:solidFill>
              </a:rPr>
              <a:t>Создав свой первый парашют, француз Франсуа Бланшар встал перед лицом серьезной проблемы: кому поручить испытание этого изобретения? Бланшару хотелось свести риск до минимума. Вопрос: </a:t>
            </a:r>
            <a:r>
              <a:rPr lang="ru-RU" sz="4000" b="1" smtClean="0">
                <a:solidFill>
                  <a:srgbClr val="C00000"/>
                </a:solidFill>
              </a:rPr>
              <a:t>а кто же стал первым испытателем этого парашюта? </a:t>
            </a:r>
          </a:p>
        </p:txBody>
      </p:sp>
      <p:pic>
        <p:nvPicPr>
          <p:cNvPr id="27650" name="Picture 2" descr="http://spirovo-school2.ucoz.ru/NOU/gerb_nou.jpg"/>
          <p:cNvPicPr>
            <a:picLocks noChangeAspect="1" noChangeArrowheads="1"/>
          </p:cNvPicPr>
          <p:nvPr/>
        </p:nvPicPr>
        <p:blipFill>
          <a:blip r:embed="rId2"/>
          <a:srcRect/>
          <a:stretch>
            <a:fillRect/>
          </a:stretch>
        </p:blipFill>
        <p:spPr bwMode="auto">
          <a:xfrm>
            <a:off x="7429500" y="4687888"/>
            <a:ext cx="1428750" cy="1968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normAutofit fontScale="90000"/>
          </a:bodyPr>
          <a:lstStyle/>
          <a:p>
            <a:pPr eaLnBrk="1" hangingPunct="1">
              <a:defRPr/>
            </a:pPr>
            <a:r>
              <a:rPr lang="ru-RU" dirty="0"/>
              <a:t>Вопросы от учителя информатики:</a:t>
            </a:r>
          </a:p>
        </p:txBody>
      </p:sp>
      <p:pic>
        <p:nvPicPr>
          <p:cNvPr id="28674" name="Рисунок 6"/>
          <p:cNvPicPr>
            <a:picLocks noChangeAspect="1"/>
          </p:cNvPicPr>
          <p:nvPr/>
        </p:nvPicPr>
        <p:blipFill>
          <a:blip r:embed="rId2"/>
          <a:srcRect/>
          <a:stretch>
            <a:fillRect/>
          </a:stretch>
        </p:blipFill>
        <p:spPr bwMode="auto">
          <a:xfrm>
            <a:off x="3243263" y="1433513"/>
            <a:ext cx="4178300" cy="5094287"/>
          </a:xfrm>
          <a:prstGeom prst="rect">
            <a:avLst/>
          </a:prstGeom>
          <a:noFill/>
          <a:ln w="9525">
            <a:noFill/>
            <a:miter lim="800000"/>
            <a:headEnd/>
            <a:tailEnd/>
          </a:ln>
        </p:spPr>
      </p:pic>
      <p:pic>
        <p:nvPicPr>
          <p:cNvPr id="28675" name="Picture 2" descr="http://spirovo-school2.ucoz.ru/NOU/gerb_nou.jpg"/>
          <p:cNvPicPr>
            <a:picLocks noChangeAspect="1" noChangeArrowheads="1"/>
          </p:cNvPicPr>
          <p:nvPr/>
        </p:nvPicPr>
        <p:blipFill>
          <a:blip r:embed="rId3"/>
          <a:srcRect/>
          <a:stretch>
            <a:fillRect/>
          </a:stretch>
        </p:blipFill>
        <p:spPr bwMode="auto">
          <a:xfrm>
            <a:off x="7386638" y="4433888"/>
            <a:ext cx="1766887" cy="2435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000125" y="115888"/>
            <a:ext cx="8251825" cy="6742112"/>
          </a:xfrm>
        </p:spPr>
        <p:txBody>
          <a:bodyPr>
            <a:normAutofit/>
          </a:bodyPr>
          <a:lstStyle/>
          <a:p>
            <a:pPr marL="82550" indent="0" eaLnBrk="1" hangingPunct="1">
              <a:buFont typeface="Wingdings 2" pitchFamily="18" charset="2"/>
              <a:buNone/>
              <a:defRPr/>
            </a:pPr>
            <a:r>
              <a:rPr lang="ru-RU" sz="4000" b="1" dirty="0">
                <a:solidFill>
                  <a:srgbClr val="663300"/>
                </a:solidFill>
              </a:rPr>
              <a:t>10. </a:t>
            </a:r>
            <a:r>
              <a:rPr lang="ru-RU" b="1" dirty="0">
                <a:solidFill>
                  <a:srgbClr val="663300"/>
                </a:solidFill>
              </a:rPr>
              <a:t>Этот удивительный "зверек" был изобретен в Стэнфордском исследователь-</a:t>
            </a:r>
            <a:r>
              <a:rPr lang="ru-RU" b="1" dirty="0" err="1">
                <a:solidFill>
                  <a:srgbClr val="663300"/>
                </a:solidFill>
              </a:rPr>
              <a:t>ском</a:t>
            </a:r>
            <a:r>
              <a:rPr lang="ru-RU" b="1" dirty="0">
                <a:solidFill>
                  <a:srgbClr val="663300"/>
                </a:solidFill>
              </a:rPr>
              <a:t> институте еще в 1968 году. Его "отцом" стал Дуг </a:t>
            </a:r>
            <a:r>
              <a:rPr lang="ru-RU" b="1" dirty="0" err="1">
                <a:solidFill>
                  <a:srgbClr val="663300"/>
                </a:solidFill>
              </a:rPr>
              <a:t>Энгельбарт</a:t>
            </a:r>
            <a:r>
              <a:rPr lang="ru-RU" b="1" dirty="0">
                <a:solidFill>
                  <a:srgbClr val="663300"/>
                </a:solidFill>
              </a:rPr>
              <a:t>, который за свое изобретение получил чек на сумму 10 тыс. дол. А совсем недавно, уже 30 лет спустя после изобретения, — еще и приз </a:t>
            </a:r>
            <a:r>
              <a:rPr lang="ru-RU" b="1" dirty="0" err="1">
                <a:solidFill>
                  <a:srgbClr val="663300"/>
                </a:solidFill>
              </a:rPr>
              <a:t>Лемельсона-Мита</a:t>
            </a:r>
            <a:r>
              <a:rPr lang="ru-RU" b="1" dirty="0">
                <a:solidFill>
                  <a:srgbClr val="663300"/>
                </a:solidFill>
              </a:rPr>
              <a:t>, ежегодно вручаемый за новаторство (что-то около 500 тыс. дол.). "Зверек" </a:t>
            </a:r>
            <a:r>
              <a:rPr lang="ru-RU" b="1" dirty="0" err="1">
                <a:solidFill>
                  <a:srgbClr val="663300"/>
                </a:solidFill>
              </a:rPr>
              <a:t>Энгельбарта</a:t>
            </a:r>
            <a:r>
              <a:rPr lang="ru-RU" b="1" dirty="0">
                <a:solidFill>
                  <a:srgbClr val="663300"/>
                </a:solidFill>
              </a:rPr>
              <a:t> стал верным помощником в "трудах наших тяжких" и даже скрашивает наш досуг. </a:t>
            </a:r>
          </a:p>
          <a:p>
            <a:pPr marL="82550" indent="0" eaLnBrk="1" hangingPunct="1">
              <a:buFont typeface="Wingdings 2" pitchFamily="18" charset="2"/>
              <a:buNone/>
              <a:defRPr/>
            </a:pPr>
            <a:r>
              <a:rPr lang="ru-RU" b="1" dirty="0">
                <a:solidFill>
                  <a:srgbClr val="C00000"/>
                </a:solidFill>
              </a:rPr>
              <a:t>Назовите его. </a:t>
            </a:r>
          </a:p>
          <a:p>
            <a:pPr marL="82550" indent="0" eaLnBrk="1" hangingPunct="1">
              <a:lnSpc>
                <a:spcPct val="90000"/>
              </a:lnSpc>
              <a:buFont typeface="Wingdings 2" pitchFamily="18" charset="2"/>
              <a:buNone/>
              <a:defRPr/>
            </a:pPr>
            <a:endParaRPr lang="ru-RU" dirty="0"/>
          </a:p>
          <a:p>
            <a:pPr eaLnBrk="1" hangingPunct="1">
              <a:lnSpc>
                <a:spcPct val="90000"/>
              </a:lnSpc>
              <a:defRPr/>
            </a:pPr>
            <a:endParaRPr lang="ru-RU" sz="3600" b="1" dirty="0">
              <a:solidFill>
                <a:srgbClr val="663300"/>
              </a:solidFill>
            </a:endParaRPr>
          </a:p>
        </p:txBody>
      </p:sp>
      <p:pic>
        <p:nvPicPr>
          <p:cNvPr id="29698" name="Picture 2" descr="http://spirovo-school2.ucoz.ru/NOU/gerb_nou.jpg"/>
          <p:cNvPicPr>
            <a:picLocks noChangeAspect="1" noChangeArrowheads="1"/>
          </p:cNvPicPr>
          <p:nvPr/>
        </p:nvPicPr>
        <p:blipFill>
          <a:blip r:embed="rId2"/>
          <a:srcRect/>
          <a:stretch>
            <a:fillRect/>
          </a:stretch>
        </p:blipFill>
        <p:spPr bwMode="auto">
          <a:xfrm>
            <a:off x="8316913" y="5718175"/>
            <a:ext cx="827087" cy="1139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4"/>
          <p:cNvSpPr>
            <a:spLocks noGrp="1"/>
          </p:cNvSpPr>
          <p:nvPr>
            <p:ph idx="1"/>
          </p:nvPr>
        </p:nvSpPr>
        <p:spPr>
          <a:xfrm>
            <a:off x="1000125" y="214313"/>
            <a:ext cx="8143875" cy="5878512"/>
          </a:xfrm>
        </p:spPr>
        <p:txBody>
          <a:bodyPr/>
          <a:lstStyle/>
          <a:p>
            <a:pPr eaLnBrk="1" hangingPunct="1">
              <a:buFont typeface="Wingdings 2" pitchFamily="18" charset="2"/>
              <a:buNone/>
            </a:pPr>
            <a:r>
              <a:rPr lang="ru-RU" sz="3600" b="1" smtClean="0">
                <a:solidFill>
                  <a:srgbClr val="663300"/>
                </a:solidFill>
              </a:rPr>
              <a:t>11. </a:t>
            </a:r>
            <a:r>
              <a:rPr lang="ru-RU" b="1" smtClean="0">
                <a:solidFill>
                  <a:srgbClr val="663300"/>
                </a:solidFill>
              </a:rPr>
              <a:t>В конце 1997 года состоялся необычный чемпионат. Его участницы соревновались в уничтожении себе подобных. Победительница, родом из России, показала великолепный результат – 9600 из 10000, т. е. 96%. Американские конкурентки отстали примерно на 2%. Жертвы этого безжалостного истребления не вызывают никакого сочувствия, поскольку нередко отравляют жизнь многим из нас. </a:t>
            </a:r>
            <a:r>
              <a:rPr lang="ru-RU" b="1" smtClean="0">
                <a:solidFill>
                  <a:srgbClr val="FF0000"/>
                </a:solidFill>
              </a:rPr>
              <a:t>Назовите их.</a:t>
            </a:r>
            <a:endParaRPr lang="ru-RU" sz="3600" b="1" smtClean="0">
              <a:solidFill>
                <a:srgbClr val="FF0000"/>
              </a:solidFill>
            </a:endParaRPr>
          </a:p>
        </p:txBody>
      </p:sp>
      <p:pic>
        <p:nvPicPr>
          <p:cNvPr id="30722" name="Picture 2" descr="http://spirovo-school2.ucoz.ru/NOU/gerb_nou.jpg"/>
          <p:cNvPicPr>
            <a:picLocks noChangeAspect="1" noChangeArrowheads="1"/>
          </p:cNvPicPr>
          <p:nvPr/>
        </p:nvPicPr>
        <p:blipFill>
          <a:blip r:embed="rId2"/>
          <a:srcRect/>
          <a:stretch>
            <a:fillRect/>
          </a:stretch>
        </p:blipFill>
        <p:spPr bwMode="auto">
          <a:xfrm>
            <a:off x="8243888" y="5589588"/>
            <a:ext cx="900112" cy="12398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normAutofit fontScale="90000"/>
          </a:bodyPr>
          <a:lstStyle/>
          <a:p>
            <a:pPr eaLnBrk="1" hangingPunct="1">
              <a:defRPr/>
            </a:pPr>
            <a:r>
              <a:rPr lang="ru-RU" dirty="0"/>
              <a:t>Вопросы от учителя математики:</a:t>
            </a:r>
          </a:p>
        </p:txBody>
      </p:sp>
      <p:pic>
        <p:nvPicPr>
          <p:cNvPr id="31746" name="Объект 4"/>
          <p:cNvPicPr>
            <a:picLocks noGrp="1" noChangeAspect="1"/>
          </p:cNvPicPr>
          <p:nvPr>
            <p:ph idx="1"/>
          </p:nvPr>
        </p:nvPicPr>
        <p:blipFill>
          <a:blip r:embed="rId2"/>
          <a:srcRect/>
          <a:stretch>
            <a:fillRect/>
          </a:stretch>
        </p:blipFill>
        <p:spPr>
          <a:xfrm>
            <a:off x="1763713" y="1382713"/>
            <a:ext cx="4956175" cy="4800600"/>
          </a:xfrm>
        </p:spPr>
      </p:pic>
      <p:pic>
        <p:nvPicPr>
          <p:cNvPr id="31747" name="Picture 2" descr="http://spirovo-school2.ucoz.ru/NOU/gerb_nou.jpg"/>
          <p:cNvPicPr>
            <a:picLocks noChangeAspect="1" noChangeArrowheads="1"/>
          </p:cNvPicPr>
          <p:nvPr/>
        </p:nvPicPr>
        <p:blipFill>
          <a:blip r:embed="rId3"/>
          <a:srcRect/>
          <a:stretch>
            <a:fillRect/>
          </a:stretch>
        </p:blipFill>
        <p:spPr bwMode="auto">
          <a:xfrm>
            <a:off x="7380288" y="4422775"/>
            <a:ext cx="1766887" cy="2435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2"/>
          <p:cNvSpPr>
            <a:spLocks noGrp="1"/>
          </p:cNvSpPr>
          <p:nvPr>
            <p:ph idx="1"/>
          </p:nvPr>
        </p:nvSpPr>
        <p:spPr>
          <a:xfrm>
            <a:off x="1435100" y="404813"/>
            <a:ext cx="7499350" cy="5843587"/>
          </a:xfrm>
        </p:spPr>
        <p:txBody>
          <a:bodyPr/>
          <a:lstStyle/>
          <a:p>
            <a:pPr marL="82550" indent="0">
              <a:buFont typeface="Wingdings 2" pitchFamily="18" charset="2"/>
              <a:buNone/>
            </a:pPr>
            <a:r>
              <a:rPr lang="ru-RU" sz="4000" b="1" smtClean="0">
                <a:solidFill>
                  <a:srgbClr val="663300"/>
                </a:solidFill>
              </a:rPr>
              <a:t>0. </a:t>
            </a:r>
            <a:r>
              <a:rPr lang="ru-RU" sz="3600" b="1" smtClean="0">
                <a:solidFill>
                  <a:srgbClr val="663300"/>
                </a:solidFill>
              </a:rPr>
              <a:t>Причина, по которой ЭТОГО НЕ ДЕЛАЕТ Стивен Кинг, вероятно, описана в одном из его романов. ЭТОГО никогда НЕ ДЕЛАЛ Александр Белл. А ДЕЛАТЬ ЭТО во время игр "Что? Где? Когда?", между прочим, запрещено. Что мы заменили словами </a:t>
            </a:r>
          </a:p>
          <a:p>
            <a:pPr marL="82550" indent="0">
              <a:buFont typeface="Wingdings 2" pitchFamily="18" charset="2"/>
              <a:buNone/>
            </a:pPr>
            <a:r>
              <a:rPr lang="ru-RU" sz="3600" b="1" smtClean="0">
                <a:solidFill>
                  <a:srgbClr val="C00000"/>
                </a:solidFill>
              </a:rPr>
              <a:t>"ДЕЛАТЬ ЭТО"? </a:t>
            </a:r>
          </a:p>
          <a:p>
            <a:pPr marL="82550" indent="0" eaLnBrk="1" hangingPunct="1">
              <a:buFont typeface="Wingdings 2" pitchFamily="18" charset="2"/>
              <a:buNone/>
            </a:pPr>
            <a:endParaRPr lang="ru-RU" sz="4000" b="1" smtClean="0">
              <a:solidFill>
                <a:srgbClr val="663300"/>
              </a:solidFill>
            </a:endParaRPr>
          </a:p>
          <a:p>
            <a:pPr marL="82550" indent="0" eaLnBrk="1" hangingPunct="1">
              <a:buFont typeface="Wingdings 2" pitchFamily="18" charset="2"/>
              <a:buNone/>
            </a:pPr>
            <a:endParaRPr lang="ru-RU" smtClean="0"/>
          </a:p>
        </p:txBody>
      </p:sp>
      <p:pic>
        <p:nvPicPr>
          <p:cNvPr id="14338" name="Picture 2" descr="http://spirovo-school2.ucoz.ru/NOU/gerb_nou.jpg"/>
          <p:cNvPicPr>
            <a:picLocks noChangeAspect="1" noChangeArrowheads="1"/>
          </p:cNvPicPr>
          <p:nvPr/>
        </p:nvPicPr>
        <p:blipFill>
          <a:blip r:embed="rId2"/>
          <a:srcRect/>
          <a:stretch>
            <a:fillRect/>
          </a:stretch>
        </p:blipFill>
        <p:spPr bwMode="auto">
          <a:xfrm>
            <a:off x="7386638" y="4397375"/>
            <a:ext cx="1766887" cy="24352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000125" y="214313"/>
            <a:ext cx="7497763" cy="5878512"/>
          </a:xfrm>
        </p:spPr>
        <p:txBody>
          <a:bodyPr>
            <a:normAutofit/>
          </a:bodyPr>
          <a:lstStyle/>
          <a:p>
            <a:pPr marL="82550" indent="0" eaLnBrk="1" fontAlgn="t" hangingPunct="1">
              <a:buFont typeface="Wingdings 2" pitchFamily="18" charset="2"/>
              <a:buNone/>
              <a:defRPr/>
            </a:pPr>
            <a:r>
              <a:rPr lang="ru-RU" sz="4400" b="1" dirty="0">
                <a:solidFill>
                  <a:srgbClr val="663300"/>
                </a:solidFill>
              </a:rPr>
              <a:t>12.</a:t>
            </a:r>
            <a:r>
              <a:rPr lang="ru-RU" dirty="0"/>
              <a:t> </a:t>
            </a:r>
            <a:r>
              <a:rPr lang="ru-RU" sz="4000" b="1" dirty="0">
                <a:solidFill>
                  <a:srgbClr val="663300"/>
                </a:solidFill>
              </a:rPr>
              <a:t>Журнал "Квант" шутит, что понятие </a:t>
            </a:r>
            <a:r>
              <a:rPr lang="ru-RU" sz="4000" b="1" dirty="0">
                <a:solidFill>
                  <a:srgbClr val="FF0000"/>
                </a:solidFill>
              </a:rPr>
              <a:t>ЭТОГО</a:t>
            </a:r>
            <a:r>
              <a:rPr lang="ru-RU" sz="4000" b="1" dirty="0">
                <a:solidFill>
                  <a:srgbClr val="663300"/>
                </a:solidFill>
              </a:rPr>
              <a:t> появилось у древних людей после удачной охоты, ведь один дикарь никак не мог съесть целую тушу мамонта.</a:t>
            </a:r>
            <a:r>
              <a:rPr lang="ru-RU" sz="4000" b="1" dirty="0">
                <a:solidFill>
                  <a:srgbClr val="FF0000"/>
                </a:solidFill>
              </a:rPr>
              <a:t> ЭТО </a:t>
            </a:r>
            <a:r>
              <a:rPr lang="ru-RU" sz="4000" b="1" dirty="0">
                <a:solidFill>
                  <a:srgbClr val="663300"/>
                </a:solidFill>
              </a:rPr>
              <a:t>иногда применяют и современные охотники. Назовите </a:t>
            </a:r>
            <a:r>
              <a:rPr lang="ru-RU" sz="4000" b="1" dirty="0">
                <a:solidFill>
                  <a:srgbClr val="FF0000"/>
                </a:solidFill>
              </a:rPr>
              <a:t>ЭТО. </a:t>
            </a:r>
          </a:p>
          <a:p>
            <a:pPr marL="365760" indent="-283464" eaLnBrk="1" fontAlgn="auto" hangingPunct="1">
              <a:spcAft>
                <a:spcPts val="0"/>
              </a:spcAft>
              <a:buFont typeface="Wingdings 2"/>
              <a:buNone/>
              <a:defRPr/>
            </a:pPr>
            <a:endParaRPr lang="ru-RU" sz="4400" b="1" dirty="0">
              <a:solidFill>
                <a:srgbClr val="663300"/>
              </a:solidFill>
            </a:endParaRPr>
          </a:p>
        </p:txBody>
      </p:sp>
      <p:pic>
        <p:nvPicPr>
          <p:cNvPr id="32770" name="Picture 2" descr="http://spirovo-school2.ucoz.ru/NOU/gerb_nou.jpg"/>
          <p:cNvPicPr>
            <a:picLocks noChangeAspect="1" noChangeArrowheads="1"/>
          </p:cNvPicPr>
          <p:nvPr/>
        </p:nvPicPr>
        <p:blipFill>
          <a:blip r:embed="rId2"/>
          <a:srcRect/>
          <a:stretch>
            <a:fillRect/>
          </a:stretch>
        </p:blipFill>
        <p:spPr bwMode="auto">
          <a:xfrm>
            <a:off x="7429500" y="4687888"/>
            <a:ext cx="1428750" cy="19685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4"/>
          <p:cNvSpPr>
            <a:spLocks noGrp="1"/>
          </p:cNvSpPr>
          <p:nvPr>
            <p:ph idx="1"/>
          </p:nvPr>
        </p:nvSpPr>
        <p:spPr>
          <a:xfrm>
            <a:off x="1000125" y="214313"/>
            <a:ext cx="7388225" cy="5951537"/>
          </a:xfrm>
        </p:spPr>
        <p:txBody>
          <a:bodyPr/>
          <a:lstStyle/>
          <a:p>
            <a:pPr marL="82550" indent="0" eaLnBrk="1" fontAlgn="t" hangingPunct="1">
              <a:buFont typeface="Wingdings 2" pitchFamily="18" charset="2"/>
              <a:buNone/>
              <a:defRPr/>
            </a:pPr>
            <a:r>
              <a:rPr lang="ru-RU" sz="4000" b="1" dirty="0">
                <a:solidFill>
                  <a:srgbClr val="663300"/>
                </a:solidFill>
              </a:rPr>
              <a:t>13. </a:t>
            </a:r>
            <a:r>
              <a:rPr lang="ru-RU" sz="4800" b="1" dirty="0">
                <a:solidFill>
                  <a:srgbClr val="663300"/>
                </a:solidFill>
              </a:rPr>
              <a:t>Математический анекдот. Математика спрашивают: "Есть ли крылья у слона?" - "Есть, - отвечает математик, но они..." Закончите фразу двумя словами!</a:t>
            </a:r>
          </a:p>
          <a:p>
            <a:pPr eaLnBrk="1" hangingPunct="1">
              <a:buFont typeface="Wingdings 2" pitchFamily="18" charset="2"/>
              <a:buNone/>
              <a:defRPr/>
            </a:pPr>
            <a:endParaRPr lang="ru-RU" sz="4400" b="1" dirty="0">
              <a:solidFill>
                <a:srgbClr val="663300"/>
              </a:solidFill>
            </a:endParaRPr>
          </a:p>
          <a:p>
            <a:pPr eaLnBrk="1" hangingPunct="1">
              <a:buFont typeface="Wingdings 2" pitchFamily="18" charset="2"/>
              <a:buNone/>
              <a:defRPr/>
            </a:pPr>
            <a:endParaRPr lang="ru-RU" sz="4400" b="1" dirty="0">
              <a:solidFill>
                <a:srgbClr val="663300"/>
              </a:solidFill>
            </a:endParaRPr>
          </a:p>
          <a:p>
            <a:pPr eaLnBrk="1" hangingPunct="1">
              <a:defRPr/>
            </a:pPr>
            <a:endParaRPr lang="ru-RU" sz="4400" dirty="0"/>
          </a:p>
        </p:txBody>
      </p:sp>
      <p:pic>
        <p:nvPicPr>
          <p:cNvPr id="33794" name="Picture 2" descr="http://spirovo-school2.ucoz.ru/NOU/gerb_nou.jpg"/>
          <p:cNvPicPr>
            <a:picLocks noChangeAspect="1" noChangeArrowheads="1"/>
          </p:cNvPicPr>
          <p:nvPr/>
        </p:nvPicPr>
        <p:blipFill>
          <a:blip r:embed="rId2"/>
          <a:srcRect/>
          <a:stretch>
            <a:fillRect/>
          </a:stretch>
        </p:blipFill>
        <p:spPr bwMode="auto">
          <a:xfrm>
            <a:off x="7429500" y="4687888"/>
            <a:ext cx="1428750" cy="1968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pPr eaLnBrk="1" hangingPunct="1">
              <a:defRPr/>
            </a:pPr>
            <a:r>
              <a:rPr lang="ru-RU" dirty="0"/>
              <a:t>Вопрос от учителя химии:</a:t>
            </a:r>
          </a:p>
        </p:txBody>
      </p:sp>
      <p:pic>
        <p:nvPicPr>
          <p:cNvPr id="34818" name="Рисунок 3"/>
          <p:cNvPicPr>
            <a:picLocks noChangeAspect="1"/>
          </p:cNvPicPr>
          <p:nvPr/>
        </p:nvPicPr>
        <p:blipFill>
          <a:blip r:embed="rId2"/>
          <a:srcRect/>
          <a:stretch>
            <a:fillRect/>
          </a:stretch>
        </p:blipFill>
        <p:spPr bwMode="auto">
          <a:xfrm>
            <a:off x="1258888" y="2214563"/>
            <a:ext cx="5834062" cy="4368800"/>
          </a:xfrm>
          <a:prstGeom prst="rect">
            <a:avLst/>
          </a:prstGeom>
          <a:noFill/>
          <a:ln w="9525">
            <a:noFill/>
            <a:miter lim="800000"/>
            <a:headEnd/>
            <a:tailEnd/>
          </a:ln>
        </p:spPr>
      </p:pic>
      <p:pic>
        <p:nvPicPr>
          <p:cNvPr id="34819" name="Picture 2" descr="http://spirovo-school2.ucoz.ru/NOU/gerb_nou.jpg"/>
          <p:cNvPicPr>
            <a:picLocks noChangeAspect="1" noChangeArrowheads="1"/>
          </p:cNvPicPr>
          <p:nvPr/>
        </p:nvPicPr>
        <p:blipFill>
          <a:blip r:embed="rId3"/>
          <a:srcRect/>
          <a:stretch>
            <a:fillRect/>
          </a:stretch>
        </p:blipFill>
        <p:spPr bwMode="auto">
          <a:xfrm>
            <a:off x="7366000" y="4422775"/>
            <a:ext cx="1766888" cy="24352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Содержимое 4"/>
          <p:cNvSpPr>
            <a:spLocks noGrp="1"/>
          </p:cNvSpPr>
          <p:nvPr>
            <p:ph idx="1"/>
          </p:nvPr>
        </p:nvSpPr>
        <p:spPr>
          <a:xfrm>
            <a:off x="1000125" y="188913"/>
            <a:ext cx="8143875" cy="5903912"/>
          </a:xfrm>
        </p:spPr>
        <p:txBody>
          <a:bodyPr/>
          <a:lstStyle/>
          <a:p>
            <a:pPr eaLnBrk="1" hangingPunct="1">
              <a:buFont typeface="Wingdings 2" pitchFamily="18" charset="2"/>
              <a:buNone/>
            </a:pPr>
            <a:r>
              <a:rPr lang="ru-RU" sz="4000" b="1" smtClean="0">
                <a:solidFill>
                  <a:srgbClr val="663300"/>
                </a:solidFill>
              </a:rPr>
              <a:t>14. Один шотландский химик случайно залил свой плащ жидким каучуком. Другой бы на его месте расстроился, так как одежда была испорчена. Но он был настоящий химик и благодаря этой случайности изобрел предмет, который в дальнейшем получил его имя. </a:t>
            </a:r>
            <a:r>
              <a:rPr lang="ru-RU" sz="4000" b="1" smtClean="0">
                <a:solidFill>
                  <a:srgbClr val="C00000"/>
                </a:solidFill>
              </a:rPr>
              <a:t>Что он изобрел? </a:t>
            </a:r>
          </a:p>
        </p:txBody>
      </p:sp>
      <p:pic>
        <p:nvPicPr>
          <p:cNvPr id="35842" name="Picture 2" descr="http://spirovo-school2.ucoz.ru/NOU/gerb_nou.jpg"/>
          <p:cNvPicPr>
            <a:picLocks noChangeAspect="1" noChangeArrowheads="1"/>
          </p:cNvPicPr>
          <p:nvPr/>
        </p:nvPicPr>
        <p:blipFill>
          <a:blip r:embed="rId2"/>
          <a:srcRect/>
          <a:stretch>
            <a:fillRect/>
          </a:stretch>
        </p:blipFill>
        <p:spPr bwMode="auto">
          <a:xfrm>
            <a:off x="8178800" y="5516563"/>
            <a:ext cx="965200" cy="1330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pPr>
              <a:defRPr/>
            </a:pPr>
            <a:endParaRPr lang="ru-RU"/>
          </a:p>
        </p:txBody>
      </p:sp>
      <p:sp>
        <p:nvSpPr>
          <p:cNvPr id="36866" name="Объект 2"/>
          <p:cNvSpPr>
            <a:spLocks noGrp="1"/>
          </p:cNvSpPr>
          <p:nvPr>
            <p:ph idx="1"/>
          </p:nvPr>
        </p:nvSpPr>
        <p:spPr/>
        <p:txBody>
          <a:bodyPr/>
          <a:lstStyle/>
          <a:p>
            <a:pPr marL="82550" indent="0">
              <a:buFont typeface="Wingdings 2" pitchFamily="18" charset="2"/>
              <a:buNone/>
            </a:pPr>
            <a:r>
              <a:rPr lang="ru-RU" sz="4000" b="1" smtClean="0">
                <a:solidFill>
                  <a:srgbClr val="663300"/>
                </a:solidFill>
              </a:rPr>
              <a:t>15. Святая Вероника, на платке которой чудесным образом проявился лик Христа, вытершая им пот, теперь является покровительницей вида искусства.</a:t>
            </a:r>
            <a:r>
              <a:rPr lang="ru-RU" sz="4000" b="1" smtClean="0">
                <a:solidFill>
                  <a:srgbClr val="C00000"/>
                </a:solidFill>
              </a:rPr>
              <a:t> Какого?</a:t>
            </a:r>
          </a:p>
          <a:p>
            <a:pPr marL="82550" indent="0">
              <a:buFont typeface="Wingdings 2" pitchFamily="18" charset="2"/>
              <a:buNone/>
            </a:pPr>
            <a:r>
              <a:rPr lang="ru-RU" sz="4000" b="1" smtClean="0">
                <a:solidFill>
                  <a:srgbClr val="663300"/>
                </a:solidFill>
              </a:rPr>
              <a:t> </a:t>
            </a:r>
          </a:p>
          <a:p>
            <a:pPr marL="82550" indent="0">
              <a:buFont typeface="Wingdings 2" pitchFamily="18" charset="2"/>
              <a:buNone/>
            </a:pPr>
            <a:endParaRPr lang="ru-RU" smtClean="0"/>
          </a:p>
        </p:txBody>
      </p:sp>
      <p:pic>
        <p:nvPicPr>
          <p:cNvPr id="36867" name="Picture 2" descr="http://spirovo-school2.ucoz.ru/NOU/gerb_nou.jpg"/>
          <p:cNvPicPr>
            <a:picLocks noChangeAspect="1" noChangeArrowheads="1"/>
          </p:cNvPicPr>
          <p:nvPr/>
        </p:nvPicPr>
        <p:blipFill>
          <a:blip r:embed="rId2"/>
          <a:srcRect/>
          <a:stretch>
            <a:fillRect/>
          </a:stretch>
        </p:blipFill>
        <p:spPr bwMode="auto">
          <a:xfrm>
            <a:off x="7885113" y="5110163"/>
            <a:ext cx="1258887" cy="17351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pPr eaLnBrk="1" hangingPunct="1">
              <a:defRPr/>
            </a:pPr>
            <a:r>
              <a:rPr lang="ru-RU" dirty="0"/>
              <a:t>Вопрос от учителя географии:</a:t>
            </a:r>
          </a:p>
        </p:txBody>
      </p:sp>
      <p:pic>
        <p:nvPicPr>
          <p:cNvPr id="37890" name="Рисунок 9"/>
          <p:cNvPicPr>
            <a:picLocks noChangeAspect="1"/>
          </p:cNvPicPr>
          <p:nvPr/>
        </p:nvPicPr>
        <p:blipFill>
          <a:blip r:embed="rId2"/>
          <a:srcRect/>
          <a:stretch>
            <a:fillRect/>
          </a:stretch>
        </p:blipFill>
        <p:spPr bwMode="auto">
          <a:xfrm>
            <a:off x="1741488" y="1417638"/>
            <a:ext cx="5661025" cy="5119687"/>
          </a:xfrm>
          <a:prstGeom prst="rect">
            <a:avLst/>
          </a:prstGeom>
          <a:noFill/>
          <a:ln w="9525">
            <a:noFill/>
            <a:miter lim="800000"/>
            <a:headEnd/>
            <a:tailEnd/>
          </a:ln>
        </p:spPr>
      </p:pic>
      <p:pic>
        <p:nvPicPr>
          <p:cNvPr id="37891" name="Picture 2" descr="http://spirovo-school2.ucoz.ru/NOU/gerb_nou.jpg"/>
          <p:cNvPicPr>
            <a:picLocks noChangeAspect="1" noChangeArrowheads="1"/>
          </p:cNvPicPr>
          <p:nvPr/>
        </p:nvPicPr>
        <p:blipFill>
          <a:blip r:embed="rId3"/>
          <a:srcRect/>
          <a:stretch>
            <a:fillRect/>
          </a:stretch>
        </p:blipFill>
        <p:spPr bwMode="auto">
          <a:xfrm>
            <a:off x="7402513" y="4422775"/>
            <a:ext cx="1766887" cy="2435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1000125" y="214313"/>
            <a:ext cx="7964488" cy="6238875"/>
          </a:xfrm>
        </p:spPr>
        <p:txBody>
          <a:bodyPr>
            <a:normAutofit/>
          </a:bodyPr>
          <a:lstStyle/>
          <a:p>
            <a:pPr marL="82550" indent="0">
              <a:buFont typeface="Wingdings 2" pitchFamily="18" charset="2"/>
              <a:buNone/>
              <a:defRPr/>
            </a:pPr>
            <a:r>
              <a:rPr lang="ru-RU" b="1" dirty="0">
                <a:solidFill>
                  <a:srgbClr val="663300"/>
                </a:solidFill>
              </a:rPr>
              <a:t>16. </a:t>
            </a:r>
            <a:r>
              <a:rPr lang="ru-RU" sz="4000" b="1" dirty="0">
                <a:solidFill>
                  <a:srgbClr val="663300"/>
                </a:solidFill>
              </a:rPr>
              <a:t>Рассказывая об экспедиции Роберта Скотта, Стефан Цвейг сравнивает тревожно трепещущие записи путешественников с </a:t>
            </a:r>
            <a:r>
              <a:rPr lang="ru-RU" sz="4000" b="1" dirty="0">
                <a:solidFill>
                  <a:srgbClr val="C00000"/>
                </a:solidFill>
              </a:rPr>
              <a:t>НЕЙ. </a:t>
            </a:r>
            <a:r>
              <a:rPr lang="ru-RU" sz="4000" b="1" dirty="0">
                <a:solidFill>
                  <a:srgbClr val="663300"/>
                </a:solidFill>
              </a:rPr>
              <a:t>Назовите </a:t>
            </a:r>
            <a:r>
              <a:rPr lang="ru-RU" sz="4000" b="1" dirty="0">
                <a:solidFill>
                  <a:srgbClr val="C00000"/>
                </a:solidFill>
              </a:rPr>
              <a:t>ЕЕ</a:t>
            </a:r>
            <a:r>
              <a:rPr lang="ru-RU" sz="4000" b="1" dirty="0">
                <a:solidFill>
                  <a:srgbClr val="663300"/>
                </a:solidFill>
              </a:rPr>
              <a:t> двумя словами.</a:t>
            </a:r>
          </a:p>
          <a:p>
            <a:pPr marL="82550" indent="0">
              <a:buFont typeface="Wingdings 2" pitchFamily="18" charset="2"/>
              <a:buNone/>
              <a:defRPr/>
            </a:pPr>
            <a:endParaRPr lang="ru-RU" sz="4000" b="1" dirty="0">
              <a:solidFill>
                <a:srgbClr val="663300"/>
              </a:solidFill>
            </a:endParaRPr>
          </a:p>
          <a:p>
            <a:pPr marL="365760" indent="-283464" eaLnBrk="1" fontAlgn="auto" hangingPunct="1">
              <a:spcAft>
                <a:spcPts val="0"/>
              </a:spcAft>
              <a:buFont typeface="Wingdings 2"/>
              <a:buChar char=""/>
              <a:defRPr/>
            </a:pPr>
            <a:endParaRPr lang="ru-RU" sz="4000" dirty="0"/>
          </a:p>
        </p:txBody>
      </p:sp>
      <p:pic>
        <p:nvPicPr>
          <p:cNvPr id="38914" name="Picture 2" descr="http://spirovo-school2.ucoz.ru/NOU/gerb_nou.jpg"/>
          <p:cNvPicPr>
            <a:picLocks noChangeAspect="1" noChangeArrowheads="1"/>
          </p:cNvPicPr>
          <p:nvPr/>
        </p:nvPicPr>
        <p:blipFill>
          <a:blip r:embed="rId2"/>
          <a:srcRect/>
          <a:stretch>
            <a:fillRect/>
          </a:stretch>
        </p:blipFill>
        <p:spPr bwMode="auto">
          <a:xfrm>
            <a:off x="7858125" y="5084763"/>
            <a:ext cx="1285875" cy="17732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extLst>
          </p:cNvPr>
          <p:cNvSpPr>
            <a:spLocks noGrp="1"/>
          </p:cNvSpPr>
          <p:nvPr>
            <p:ph idx="1"/>
          </p:nvPr>
        </p:nvSpPr>
        <p:spPr>
          <a:xfrm>
            <a:off x="971550" y="115888"/>
            <a:ext cx="7993063" cy="6742112"/>
          </a:xfrm>
        </p:spPr>
        <p:txBody>
          <a:bodyPr/>
          <a:lstStyle/>
          <a:p>
            <a:pPr marL="82550" indent="0">
              <a:buFont typeface="Wingdings 2" pitchFamily="18" charset="2"/>
              <a:buNone/>
              <a:defRPr/>
            </a:pPr>
            <a:r>
              <a:rPr lang="ru-RU" sz="3600" b="1" dirty="0">
                <a:solidFill>
                  <a:srgbClr val="663300"/>
                </a:solidFill>
              </a:rPr>
              <a:t>17.</a:t>
            </a:r>
            <a:r>
              <a:rPr lang="ru-RU" dirty="0"/>
              <a:t> </a:t>
            </a:r>
            <a:r>
              <a:rPr lang="ru-RU" sz="4000" b="1" dirty="0">
                <a:solidFill>
                  <a:srgbClr val="663300"/>
                </a:solidFill>
              </a:rPr>
              <a:t>До этого изобретения  различные народы применяли в качестве материала самые разнообразные предметы. В Китае это были кости животных, бронзовые предметы, камень, бамбук, дерево, шелк. В Европе применяли камень, папирус, кожу, в Индии — створки раковин. </a:t>
            </a:r>
            <a:r>
              <a:rPr lang="ru-RU" sz="4000" b="1" dirty="0">
                <a:solidFill>
                  <a:srgbClr val="C00000"/>
                </a:solidFill>
              </a:rPr>
              <a:t>До какого </a:t>
            </a:r>
          </a:p>
          <a:p>
            <a:pPr marL="82550" indent="0">
              <a:buFont typeface="Wingdings 2" pitchFamily="18" charset="2"/>
              <a:buNone/>
              <a:defRPr/>
            </a:pPr>
            <a:r>
              <a:rPr lang="ru-RU" sz="4000" b="1" dirty="0">
                <a:solidFill>
                  <a:srgbClr val="C00000"/>
                </a:solidFill>
              </a:rPr>
              <a:t>                            изобретения? </a:t>
            </a:r>
          </a:p>
          <a:p>
            <a:pPr marL="82550" indent="0">
              <a:buFont typeface="Wingdings 2" pitchFamily="18" charset="2"/>
              <a:buNone/>
              <a:defRPr/>
            </a:pPr>
            <a:r>
              <a:rPr lang="ru-RU" sz="3600" b="1" dirty="0"/>
              <a:t> </a:t>
            </a:r>
            <a:r>
              <a:rPr lang="ru-RU" altLang="ru-RU" b="1" dirty="0">
                <a:solidFill>
                  <a:srgbClr val="6633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3600" b="1" dirty="0">
              <a:solidFill>
                <a:srgbClr val="663300"/>
              </a:solidFill>
            </a:endParaRPr>
          </a:p>
          <a:p>
            <a:pPr marL="82550" indent="0">
              <a:buFont typeface="Wingdings 2" pitchFamily="18" charset="2"/>
              <a:buNone/>
              <a:defRPr/>
            </a:pPr>
            <a:endParaRPr lang="ru-RU" sz="3600" b="1" dirty="0">
              <a:solidFill>
                <a:srgbClr val="663300"/>
              </a:solidFill>
            </a:endParaRPr>
          </a:p>
          <a:p>
            <a:pPr>
              <a:defRPr/>
            </a:pPr>
            <a:endParaRPr lang="ru-RU" dirty="0"/>
          </a:p>
        </p:txBody>
      </p:sp>
      <p:pic>
        <p:nvPicPr>
          <p:cNvPr id="39938" name="Picture 2" descr="http://spirovo-school2.ucoz.ru/NOU/gerb_nou.jpg"/>
          <p:cNvPicPr>
            <a:picLocks noChangeAspect="1" noChangeArrowheads="1"/>
          </p:cNvPicPr>
          <p:nvPr/>
        </p:nvPicPr>
        <p:blipFill>
          <a:blip r:embed="rId2"/>
          <a:srcRect/>
          <a:stretch>
            <a:fillRect/>
          </a:stretch>
        </p:blipFill>
        <p:spPr bwMode="auto">
          <a:xfrm>
            <a:off x="7881938" y="5084763"/>
            <a:ext cx="1285875" cy="17732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1435100" y="274638"/>
            <a:ext cx="7499350" cy="1425575"/>
          </a:xfrm>
        </p:spPr>
        <p:txBody>
          <a:bodyPr/>
          <a:lstStyle/>
          <a:p>
            <a:pPr algn="ctr" eaLnBrk="1" hangingPunct="1">
              <a:defRPr/>
            </a:pPr>
            <a:r>
              <a:rPr lang="ru-RU" dirty="0"/>
              <a:t>Вопрос от учителя Английского языка:</a:t>
            </a:r>
          </a:p>
        </p:txBody>
      </p:sp>
      <p:pic>
        <p:nvPicPr>
          <p:cNvPr id="15362" name="Объект 4"/>
          <p:cNvPicPr>
            <a:picLocks noGrp="1" noChangeAspect="1"/>
          </p:cNvPicPr>
          <p:nvPr>
            <p:ph idx="1"/>
          </p:nvPr>
        </p:nvPicPr>
        <p:blipFill>
          <a:blip r:embed="rId2"/>
          <a:srcRect/>
          <a:stretch>
            <a:fillRect/>
          </a:stretch>
        </p:blipFill>
        <p:spPr>
          <a:xfrm>
            <a:off x="1187450" y="1916113"/>
            <a:ext cx="3700463" cy="4332287"/>
          </a:xfrm>
        </p:spPr>
      </p:pic>
      <p:pic>
        <p:nvPicPr>
          <p:cNvPr id="15363" name="Picture 2" descr="http://spirovo-school2.ucoz.ru/NOU/gerb_nou.jpg"/>
          <p:cNvPicPr>
            <a:picLocks noChangeAspect="1" noChangeArrowheads="1"/>
          </p:cNvPicPr>
          <p:nvPr/>
        </p:nvPicPr>
        <p:blipFill>
          <a:blip r:embed="rId3"/>
          <a:srcRect/>
          <a:stretch>
            <a:fillRect/>
          </a:stretch>
        </p:blipFill>
        <p:spPr bwMode="auto">
          <a:xfrm>
            <a:off x="7370763" y="4292600"/>
            <a:ext cx="1766887" cy="24352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pirovo-school2.ucoz.ru/NOU/gerb_nou.jpg"/>
          <p:cNvPicPr>
            <a:picLocks noChangeAspect="1" noChangeArrowheads="1"/>
          </p:cNvPicPr>
          <p:nvPr/>
        </p:nvPicPr>
        <p:blipFill>
          <a:blip r:embed="rId2"/>
          <a:srcRect/>
          <a:stretch>
            <a:fillRect/>
          </a:stretch>
        </p:blipFill>
        <p:spPr bwMode="auto">
          <a:xfrm>
            <a:off x="7091363" y="4221163"/>
            <a:ext cx="1766887" cy="2435225"/>
          </a:xfrm>
          <a:prstGeom prst="rect">
            <a:avLst/>
          </a:prstGeom>
          <a:noFill/>
          <a:ln w="9525">
            <a:noFill/>
            <a:miter lim="800000"/>
            <a:headEnd/>
            <a:tailEnd/>
          </a:ln>
        </p:spPr>
      </p:pic>
      <p:sp>
        <p:nvSpPr>
          <p:cNvPr id="6" name="Заголовок 5"/>
          <p:cNvSpPr>
            <a:spLocks noGrp="1"/>
          </p:cNvSpPr>
          <p:nvPr>
            <p:ph type="title"/>
          </p:nvPr>
        </p:nvSpPr>
        <p:spPr>
          <a:xfrm>
            <a:off x="1116013" y="188913"/>
            <a:ext cx="7497762" cy="4584700"/>
          </a:xfrm>
        </p:spPr>
        <p:txBody>
          <a:bodyPr vert="horz" wrap="square" lIns="91440" tIns="45720" rIns="91440" bIns="45720" numCol="1" anchorCtr="0" compatLnSpc="1">
            <a:prstTxWarp prst="textNoShape">
              <a:avLst/>
            </a:prstTxWarp>
            <a:noAutofit/>
          </a:bodyPr>
          <a:lstStyle/>
          <a:p>
            <a:pPr eaLnBrk="1" hangingPunct="1">
              <a:defRPr/>
            </a:pPr>
            <a:r>
              <a:rPr lang="ru-RU" b="1" dirty="0">
                <a:effectLst>
                  <a:outerShdw blurRad="38100" dist="38100" dir="2700000" algn="tl">
                    <a:srgbClr val="C0C0C0"/>
                  </a:outerShdw>
                </a:effectLst>
              </a:rPr>
              <a:t>1. Сначала в России попробовали перевести их название с английского. Получилось —«бак» или «лохань». Потом все же стали употреблять английское название. </a:t>
            </a:r>
            <a:r>
              <a:rPr lang="ru-RU" b="1" dirty="0">
                <a:solidFill>
                  <a:srgbClr val="800000"/>
                </a:solidFill>
                <a:effectLst>
                  <a:outerShdw blurRad="38100" dist="38100" dir="2700000" algn="tl">
                    <a:srgbClr val="C0C0C0"/>
                  </a:outerShdw>
                </a:effectLst>
              </a:rPr>
              <a:t>Вспомните его.</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p:txBody>
          <a:bodyPr/>
          <a:lstStyle/>
          <a:p>
            <a:pPr eaLnBrk="1" hangingPunct="1">
              <a:defRPr/>
            </a:pPr>
            <a:r>
              <a:rPr lang="ru-RU" dirty="0"/>
              <a:t>Вопросы от учителя истории:</a:t>
            </a:r>
          </a:p>
        </p:txBody>
      </p:sp>
      <p:pic>
        <p:nvPicPr>
          <p:cNvPr id="17410" name="Рисунок 3"/>
          <p:cNvPicPr>
            <a:picLocks noChangeAspect="1"/>
          </p:cNvPicPr>
          <p:nvPr/>
        </p:nvPicPr>
        <p:blipFill>
          <a:blip r:embed="rId2"/>
          <a:srcRect/>
          <a:stretch>
            <a:fillRect/>
          </a:stretch>
        </p:blipFill>
        <p:spPr bwMode="auto">
          <a:xfrm>
            <a:off x="1435100" y="1428750"/>
            <a:ext cx="6232525" cy="5154613"/>
          </a:xfrm>
          <a:prstGeom prst="rect">
            <a:avLst/>
          </a:prstGeom>
          <a:noFill/>
          <a:ln w="9525">
            <a:noFill/>
            <a:miter lim="800000"/>
            <a:headEnd/>
            <a:tailEnd/>
          </a:ln>
        </p:spPr>
      </p:pic>
      <p:pic>
        <p:nvPicPr>
          <p:cNvPr id="17411" name="Picture 2" descr="http://spirovo-school2.ucoz.ru/NOU/gerb_nou.jpg"/>
          <p:cNvPicPr>
            <a:picLocks noChangeAspect="1" noChangeArrowheads="1"/>
          </p:cNvPicPr>
          <p:nvPr/>
        </p:nvPicPr>
        <p:blipFill>
          <a:blip r:embed="rId3"/>
          <a:srcRect/>
          <a:stretch>
            <a:fillRect/>
          </a:stretch>
        </p:blipFill>
        <p:spPr bwMode="auto">
          <a:xfrm>
            <a:off x="7377113" y="4422775"/>
            <a:ext cx="1766887" cy="2435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0" y="1268413"/>
            <a:ext cx="7499350" cy="4968875"/>
          </a:xfrm>
        </p:spPr>
        <p:txBody>
          <a:bodyPr vert="horz" wrap="square" lIns="91440" tIns="45720" rIns="91440" bIns="45720" numCol="1" anchorCtr="0" compatLnSpc="1">
            <a:prstTxWarp prst="textNoShape">
              <a:avLst/>
            </a:prstTxWarp>
            <a:noAutofit/>
          </a:bodyPr>
          <a:lstStyle/>
          <a:p>
            <a:pPr eaLnBrk="1" hangingPunct="1">
              <a:defRPr/>
            </a:pPr>
            <a:r>
              <a:rPr lang="ru-RU" sz="4000" b="1">
                <a:effectLst/>
              </a:rPr>
              <a:t>2.</a:t>
            </a:r>
            <a:r>
              <a:rPr lang="ru-RU" sz="4000">
                <a:effectLst>
                  <a:outerShdw blurRad="38100" dist="38100" dir="2700000" algn="tl">
                    <a:srgbClr val="C0C0C0"/>
                  </a:outerShdw>
                </a:effectLst>
              </a:rPr>
              <a:t> </a:t>
            </a:r>
            <a:r>
              <a:rPr lang="ru-RU" sz="4000" b="1">
                <a:effectLst>
                  <a:outerShdw blurRad="38100" dist="38100" dir="2700000" algn="tl">
                    <a:srgbClr val="C0C0C0"/>
                  </a:outerShdw>
                </a:effectLst>
              </a:rPr>
              <a:t>Танк разрабатывался в Харьковском конструкторском бюро с 1937-1940 годы. Первые 2 танка выпущены там же в марте 1940 года. Танк оказал огромное влияние на исход войны и на дальнейшее разви-тие мирового танкостроения. Назовите марку танка.</a:t>
            </a:r>
            <a:r>
              <a:rPr lang="ru-RU" b="1">
                <a:effectLst/>
              </a:rPr>
              <a:t> </a:t>
            </a:r>
            <a:r>
              <a:rPr lang="ru-RU" sz="4400" b="1">
                <a:effectLst>
                  <a:outerShdw blurRad="38100" dist="38100" dir="2700000" algn="tl">
                    <a:srgbClr val="C0C0C0"/>
                  </a:outerShdw>
                </a:effectLst>
              </a:rPr>
              <a:t> </a:t>
            </a:r>
            <a:r>
              <a:rPr lang="ru-RU" sz="4000" b="1">
                <a:effectLst>
                  <a:outerShdw blurRad="38100" dist="38100" dir="2700000" algn="tl">
                    <a:srgbClr val="C0C0C0"/>
                  </a:outerShdw>
                </a:effectLst>
              </a:rPr>
              <a:t> </a:t>
            </a:r>
            <a:br>
              <a:rPr lang="ru-RU" sz="4000" b="1">
                <a:effectLst>
                  <a:outerShdw blurRad="38100" dist="38100" dir="2700000" algn="tl">
                    <a:srgbClr val="C0C0C0"/>
                  </a:outerShdw>
                </a:effectLst>
              </a:rPr>
            </a:br>
            <a:r>
              <a:rPr lang="ru-RU" sz="4000" b="1">
                <a:effectLst/>
              </a:rPr>
              <a:t> </a:t>
            </a:r>
            <a:r>
              <a:rPr lang="ru-RU" sz="2800">
                <a:effectLst>
                  <a:outerShdw blurRad="38100" dist="38100" dir="2700000" algn="tl">
                    <a:srgbClr val="C0C0C0"/>
                  </a:outerShdw>
                </a:effectLst>
              </a:rPr>
              <a:t/>
            </a:r>
            <a:br>
              <a:rPr lang="ru-RU" sz="2800">
                <a:effectLst>
                  <a:outerShdw blurRad="38100" dist="38100" dir="2700000" algn="tl">
                    <a:srgbClr val="C0C0C0"/>
                  </a:outerShdw>
                </a:effectLst>
              </a:rPr>
            </a:br>
            <a:r>
              <a:rPr lang="ru-RU" sz="2800" b="1">
                <a:effectLst>
                  <a:outerShdw blurRad="38100" dist="38100" dir="2700000" algn="tl">
                    <a:srgbClr val="C0C0C0"/>
                  </a:outerShdw>
                </a:effectLst>
              </a:rPr>
              <a:t> </a:t>
            </a:r>
            <a:r>
              <a:rPr lang="ru-RU" sz="2800">
                <a:effectLst>
                  <a:outerShdw blurRad="38100" dist="38100" dir="2700000" algn="tl">
                    <a:srgbClr val="C0C0C0"/>
                  </a:outerShdw>
                </a:effectLst>
              </a:rPr>
              <a:t/>
            </a:r>
            <a:br>
              <a:rPr lang="ru-RU" sz="2800">
                <a:effectLst>
                  <a:outerShdw blurRad="38100" dist="38100" dir="2700000" algn="tl">
                    <a:srgbClr val="C0C0C0"/>
                  </a:outerShdw>
                </a:effectLst>
              </a:rPr>
            </a:br>
            <a:endParaRPr lang="ru-RU" sz="2800">
              <a:effectLst>
                <a:outerShdw blurRad="38100" dist="38100" dir="2700000" algn="tl">
                  <a:srgbClr val="C0C0C0"/>
                </a:outerShdw>
              </a:effectLst>
            </a:endParaRPr>
          </a:p>
        </p:txBody>
      </p:sp>
      <p:pic>
        <p:nvPicPr>
          <p:cNvPr id="18434" name="Picture 2" descr="http://spirovo-school2.ucoz.ru/NOU/gerb_nou.jpg"/>
          <p:cNvPicPr>
            <a:picLocks noChangeAspect="1" noChangeArrowheads="1"/>
          </p:cNvPicPr>
          <p:nvPr/>
        </p:nvPicPr>
        <p:blipFill>
          <a:blip r:embed="rId2"/>
          <a:srcRect/>
          <a:stretch>
            <a:fillRect/>
          </a:stretch>
        </p:blipFill>
        <p:spPr bwMode="auto">
          <a:xfrm>
            <a:off x="7770813" y="5157788"/>
            <a:ext cx="1087437" cy="1498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4"/>
          <p:cNvSpPr>
            <a:spLocks noGrp="1"/>
          </p:cNvSpPr>
          <p:nvPr>
            <p:ph idx="1"/>
          </p:nvPr>
        </p:nvSpPr>
        <p:spPr>
          <a:xfrm>
            <a:off x="1000125" y="214313"/>
            <a:ext cx="8056563" cy="6310312"/>
          </a:xfrm>
        </p:spPr>
        <p:txBody>
          <a:bodyPr/>
          <a:lstStyle/>
          <a:p>
            <a:pPr eaLnBrk="1" hangingPunct="1">
              <a:buFont typeface="Wingdings 2" pitchFamily="18" charset="2"/>
              <a:buNone/>
            </a:pPr>
            <a:r>
              <a:rPr lang="ru-RU" sz="4000" b="1" smtClean="0">
                <a:solidFill>
                  <a:srgbClr val="663300"/>
                </a:solidFill>
              </a:rPr>
              <a:t>3. </a:t>
            </a:r>
            <a:r>
              <a:rPr lang="ru-RU" smtClean="0"/>
              <a:t> </a:t>
            </a:r>
            <a:r>
              <a:rPr lang="ru-RU" b="1" smtClean="0">
                <a:solidFill>
                  <a:srgbClr val="663300"/>
                </a:solidFill>
              </a:rPr>
              <a:t>Историкам науки и техники известна легенда, по которой в 1943 году один из бойцов французского Сопротивления должен был наблюдать за передвижениями немецких судов. Приходилось подолгу торчать на пляже, что могло вызвать вполне определенные подозрения. Именно это и стимулировало его на создание знаменитого изобретения. </a:t>
            </a:r>
            <a:r>
              <a:rPr lang="ru-RU" b="1" smtClean="0">
                <a:solidFill>
                  <a:srgbClr val="FF0000"/>
                </a:solidFill>
              </a:rPr>
              <a:t>А теперь вопрос: какого изобретения?</a:t>
            </a:r>
          </a:p>
          <a:p>
            <a:pPr eaLnBrk="1" hangingPunct="1">
              <a:buFont typeface="Wingdings 2" pitchFamily="18" charset="2"/>
              <a:buNone/>
            </a:pPr>
            <a:r>
              <a:rPr lang="ru-RU" b="1" smtClean="0">
                <a:solidFill>
                  <a:srgbClr val="663300"/>
                </a:solidFill>
              </a:rPr>
              <a:t> </a:t>
            </a:r>
          </a:p>
          <a:p>
            <a:pPr eaLnBrk="1" hangingPunct="1">
              <a:buFont typeface="Wingdings 2" pitchFamily="18" charset="2"/>
              <a:buNone/>
            </a:pPr>
            <a:endParaRPr lang="ru-RU" smtClean="0"/>
          </a:p>
        </p:txBody>
      </p:sp>
      <p:pic>
        <p:nvPicPr>
          <p:cNvPr id="19458" name="Picture 2" descr="http://spirovo-school2.ucoz.ru/NOU/gerb_nou.jpg"/>
          <p:cNvPicPr>
            <a:picLocks noChangeAspect="1" noChangeArrowheads="1"/>
          </p:cNvPicPr>
          <p:nvPr/>
        </p:nvPicPr>
        <p:blipFill>
          <a:blip r:embed="rId2"/>
          <a:srcRect/>
          <a:stretch>
            <a:fillRect/>
          </a:stretch>
        </p:blipFill>
        <p:spPr bwMode="auto">
          <a:xfrm>
            <a:off x="7939088" y="5318125"/>
            <a:ext cx="1117600" cy="1539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p:cNvPr>
          <p:cNvSpPr>
            <a:spLocks noGrp="1"/>
          </p:cNvSpPr>
          <p:nvPr>
            <p:ph type="title"/>
          </p:nvPr>
        </p:nvSpPr>
        <p:spPr>
          <a:xfrm>
            <a:off x="1435100" y="274638"/>
            <a:ext cx="7499350" cy="1143000"/>
          </a:xfrm>
        </p:spPr>
        <p:txBody>
          <a:bodyPr/>
          <a:lstStyle/>
          <a:p>
            <a:pPr eaLnBrk="1" hangingPunct="1">
              <a:defRPr/>
            </a:pPr>
            <a:r>
              <a:rPr lang="ru-RU" dirty="0"/>
              <a:t>Вопросы от учителя физики:</a:t>
            </a:r>
          </a:p>
        </p:txBody>
      </p:sp>
      <p:pic>
        <p:nvPicPr>
          <p:cNvPr id="20482" name="Рисунок 3"/>
          <p:cNvPicPr>
            <a:picLocks noChangeAspect="1"/>
          </p:cNvPicPr>
          <p:nvPr/>
        </p:nvPicPr>
        <p:blipFill>
          <a:blip r:embed="rId2"/>
          <a:srcRect/>
          <a:stretch>
            <a:fillRect/>
          </a:stretch>
        </p:blipFill>
        <p:spPr bwMode="auto">
          <a:xfrm>
            <a:off x="1042988" y="1773238"/>
            <a:ext cx="6229350" cy="4405312"/>
          </a:xfrm>
          <a:prstGeom prst="rect">
            <a:avLst/>
          </a:prstGeom>
          <a:noFill/>
          <a:ln w="9525">
            <a:noFill/>
            <a:miter lim="800000"/>
            <a:headEnd/>
            <a:tailEnd/>
          </a:ln>
        </p:spPr>
      </p:pic>
      <p:pic>
        <p:nvPicPr>
          <p:cNvPr id="20483" name="Picture 2" descr="http://spirovo-school2.ucoz.ru/NOU/gerb_nou.jpg"/>
          <p:cNvPicPr>
            <a:picLocks noChangeAspect="1" noChangeArrowheads="1"/>
          </p:cNvPicPr>
          <p:nvPr/>
        </p:nvPicPr>
        <p:blipFill>
          <a:blip r:embed="rId3"/>
          <a:srcRect/>
          <a:stretch>
            <a:fillRect/>
          </a:stretch>
        </p:blipFill>
        <p:spPr bwMode="auto">
          <a:xfrm>
            <a:off x="7377113" y="4387850"/>
            <a:ext cx="1766887" cy="2435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692150"/>
            <a:ext cx="7891462" cy="6049963"/>
          </a:xfrm>
        </p:spPr>
        <p:txBody>
          <a:bodyPr vert="horz" wrap="square" lIns="91440" tIns="45720" rIns="91440" bIns="45720" numCol="1" anchorCtr="0" compatLnSpc="1">
            <a:prstTxWarp prst="textNoShape">
              <a:avLst/>
            </a:prstTxWarp>
            <a:normAutofit fontScale="90000"/>
          </a:bodyPr>
          <a:lstStyle/>
          <a:p>
            <a:pPr eaLnBrk="1" hangingPunct="1">
              <a:defRPr/>
            </a:pPr>
            <a:r>
              <a:rPr lang="ru-RU" sz="3600" b="1" dirty="0">
                <a:effectLst/>
              </a:rPr>
              <a:t>4.</a:t>
            </a:r>
            <a:r>
              <a:rPr lang="ru-RU" sz="3600" dirty="0">
                <a:effectLst>
                  <a:outerShdw blurRad="38100" dist="38100" dir="2700000" algn="tl">
                    <a:srgbClr val="C0C0C0"/>
                  </a:outerShdw>
                </a:effectLst>
              </a:rPr>
              <a:t> </a:t>
            </a:r>
            <a:r>
              <a:rPr lang="ru-RU" sz="4000" b="1" dirty="0">
                <a:effectLst>
                  <a:outerShdw blurRad="38100" dist="38100" dir="2700000" algn="tl">
                    <a:srgbClr val="C0C0C0"/>
                  </a:outerShdw>
                </a:effectLst>
              </a:rPr>
              <a:t>В 1848 году этот человек женился во второй раз — на девушке, которая с детства была глухой. Романтичная легенда гласит, что в их семье всегда царило взаимопонимание: когда он хотел ей что-то сказать, то начинал нежно прикасаться к ее руке. Впоследствии его изобретение  стало широко применяться для передачи информации. Назовите </a:t>
            </a:r>
            <a:br>
              <a:rPr lang="ru-RU" sz="4000" b="1" dirty="0">
                <a:effectLst>
                  <a:outerShdw blurRad="38100" dist="38100" dir="2700000" algn="tl">
                    <a:srgbClr val="C0C0C0"/>
                  </a:outerShdw>
                </a:effectLst>
              </a:rPr>
            </a:br>
            <a:r>
              <a:rPr lang="ru-RU" sz="4000" b="1" dirty="0">
                <a:effectLst>
                  <a:outerShdw blurRad="38100" dist="38100" dir="2700000" algn="tl">
                    <a:srgbClr val="C0C0C0"/>
                  </a:outerShdw>
                </a:effectLst>
              </a:rPr>
              <a:t>фамилию этого человека.</a:t>
            </a:r>
            <a:br>
              <a:rPr lang="ru-RU" sz="4000" b="1" dirty="0">
                <a:effectLst>
                  <a:outerShdw blurRad="38100" dist="38100" dir="2700000" algn="tl">
                    <a:srgbClr val="C0C0C0"/>
                  </a:outerShdw>
                </a:effectLst>
              </a:rPr>
            </a:br>
            <a:r>
              <a:rPr lang="ru-RU" sz="4000" b="1" dirty="0">
                <a:effectLst/>
              </a:rPr>
              <a:t>  </a:t>
            </a:r>
            <a:r>
              <a:rPr lang="ru-RU" sz="4000" dirty="0">
                <a:effectLst>
                  <a:outerShdw blurRad="38100" dist="38100" dir="2700000" algn="tl">
                    <a:srgbClr val="C0C0C0"/>
                  </a:outerShdw>
                </a:effectLst>
              </a:rPr>
              <a:t/>
            </a:r>
            <a:br>
              <a:rPr lang="ru-RU" sz="4000" dirty="0">
                <a:effectLst>
                  <a:outerShdw blurRad="38100" dist="38100" dir="2700000" algn="tl">
                    <a:srgbClr val="C0C0C0"/>
                  </a:outerShdw>
                </a:effectLst>
              </a:rPr>
            </a:br>
            <a:endParaRPr lang="ru-RU" sz="4000" dirty="0">
              <a:effectLst>
                <a:outerShdw blurRad="38100" dist="38100" dir="2700000" algn="tl">
                  <a:srgbClr val="C0C0C0"/>
                </a:outerShdw>
              </a:effectLst>
            </a:endParaRPr>
          </a:p>
        </p:txBody>
      </p:sp>
      <p:pic>
        <p:nvPicPr>
          <p:cNvPr id="21506" name="Picture 2" descr="http://spirovo-school2.ucoz.ru/NOU/gerb_nou.jpg"/>
          <p:cNvPicPr>
            <a:picLocks noChangeAspect="1" noChangeArrowheads="1"/>
          </p:cNvPicPr>
          <p:nvPr/>
        </p:nvPicPr>
        <p:blipFill>
          <a:blip r:embed="rId2"/>
          <a:srcRect/>
          <a:stretch>
            <a:fillRect/>
          </a:stretch>
        </p:blipFill>
        <p:spPr bwMode="auto">
          <a:xfrm>
            <a:off x="7805738" y="5013325"/>
            <a:ext cx="1338262" cy="18446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565</TotalTime>
  <Words>759</Words>
  <Application>Microsoft Office PowerPoint</Application>
  <PresentationFormat>On-screen Show (4:3)</PresentationFormat>
  <Paragraphs>36</Paragraphs>
  <Slides>27</Slides>
  <Notes>0</Notes>
  <HiddenSlides>0</HiddenSlides>
  <MMClips>1</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27</vt:i4>
      </vt:variant>
    </vt:vector>
  </HeadingPairs>
  <TitlesOfParts>
    <vt:vector size="41" baseType="lpstr">
      <vt:lpstr>Arial</vt:lpstr>
      <vt:lpstr>Corbel</vt:lpstr>
      <vt:lpstr>Wingdings 2</vt:lpstr>
      <vt:lpstr>Verdana</vt:lpstr>
      <vt:lpstr>Calibri</vt:lpstr>
      <vt:lpstr>Gill Sans MT</vt:lpstr>
      <vt:lpstr>Times New Roman</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«Что? Где? Когда?»   Чемпионат МАОУ ПГО «СОШ – Лицей №4 «Интеллект» среди учащихся 7-8 классов  </vt:lpstr>
      <vt:lpstr>Слайд 2</vt:lpstr>
      <vt:lpstr>Вопрос от учителя Английского языка:</vt:lpstr>
      <vt:lpstr>1. Сначала в России попробовали перевести их название с английского. Получилось —«бак» или «лохань». Потом все же стали употреблять английское название. Вспомните его.</vt:lpstr>
      <vt:lpstr>Вопросы от учителя истории:</vt:lpstr>
      <vt:lpstr>2. Танк разрабатывался в Харьковском конструкторском бюро с 1937-1940 годы. Первые 2 танка выпущены там же в марте 1940 года. Танк оказал огромное влияние на исход войны и на дальнейшее разви-тие мирового танкостроения. Назовите марку танка.        </vt:lpstr>
      <vt:lpstr>Слайд 7</vt:lpstr>
      <vt:lpstr>Вопросы от учителя физики:</vt:lpstr>
      <vt:lpstr>4. В 1848 году этот человек женился во второй раз — на девушке, которая с детства была глухой. Романтичная легенда гласит, что в их семье всегда царило взаимопонимание: когда он хотел ей что-то сказать, то начинал нежно прикасаться к ее руке. Впоследствии его изобретение  стало широко применяться для передачи информации. Назовите  фамилию этого человека.    </vt:lpstr>
      <vt:lpstr>Слайд 10</vt:lpstr>
      <vt:lpstr>Слайд 11</vt:lpstr>
      <vt:lpstr>Вопросы от учителя биологии:</vt:lpstr>
      <vt:lpstr>Слайд 13</vt:lpstr>
      <vt:lpstr>Слайд 14</vt:lpstr>
      <vt:lpstr>Слайд 15</vt:lpstr>
      <vt:lpstr>Вопросы от учителя информатики:</vt:lpstr>
      <vt:lpstr>Слайд 17</vt:lpstr>
      <vt:lpstr>Слайд 18</vt:lpstr>
      <vt:lpstr>Вопросы от учителя математики:</vt:lpstr>
      <vt:lpstr>Слайд 20</vt:lpstr>
      <vt:lpstr>Слайд 21</vt:lpstr>
      <vt:lpstr>Вопрос от учителя химии:</vt:lpstr>
      <vt:lpstr>Слайд 23</vt:lpstr>
      <vt:lpstr>Слайд 24</vt:lpstr>
      <vt:lpstr>Вопрос от учителя географии:</vt:lpstr>
      <vt:lpstr>Слайд 26</vt:lpstr>
      <vt:lpstr>Слайд 27</vt:lpstr>
    </vt:vector>
  </TitlesOfParts>
  <Company>МОУ Школа №4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Где? Когда?»</dc:title>
  <dc:creator>sch4</dc:creator>
  <cp:lastModifiedBy>-</cp:lastModifiedBy>
  <cp:revision>40</cp:revision>
  <dcterms:created xsi:type="dcterms:W3CDTF">2015-10-16T03:23:42Z</dcterms:created>
  <dcterms:modified xsi:type="dcterms:W3CDTF">2018-04-19T08:48:19Z</dcterms:modified>
</cp:coreProperties>
</file>